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3" r:id="rId1"/>
  </p:sldMasterIdLst>
  <p:notesMasterIdLst>
    <p:notesMasterId r:id="rId22"/>
  </p:notesMasterIdLst>
  <p:sldIdLst>
    <p:sldId id="337" r:id="rId2"/>
    <p:sldId id="257" r:id="rId3"/>
    <p:sldId id="315" r:id="rId4"/>
    <p:sldId id="343" r:id="rId5"/>
    <p:sldId id="303" r:id="rId6"/>
    <p:sldId id="293" r:id="rId7"/>
    <p:sldId id="292" r:id="rId8"/>
    <p:sldId id="314" r:id="rId9"/>
    <p:sldId id="322" r:id="rId10"/>
    <p:sldId id="334" r:id="rId11"/>
    <p:sldId id="310" r:id="rId12"/>
    <p:sldId id="335" r:id="rId13"/>
    <p:sldId id="300" r:id="rId14"/>
    <p:sldId id="339" r:id="rId15"/>
    <p:sldId id="333" r:id="rId16"/>
    <p:sldId id="341" r:id="rId17"/>
    <p:sldId id="342" r:id="rId18"/>
    <p:sldId id="336" r:id="rId19"/>
    <p:sldId id="276" r:id="rId20"/>
    <p:sldId id="284"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6" autoAdjust="0"/>
    <p:restoredTop sz="94018" autoAdjust="0"/>
  </p:normalViewPr>
  <p:slideViewPr>
    <p:cSldViewPr>
      <p:cViewPr varScale="1">
        <p:scale>
          <a:sx n="85" d="100"/>
          <a:sy n="85" d="100"/>
        </p:scale>
        <p:origin x="1406" y="6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png>
</file>

<file path=ppt/media/image2.jpeg>
</file>

<file path=ppt/media/image3.jpeg>
</file>

<file path=ppt/media/image4.jpeg>
</file>

<file path=ppt/media/image5.jp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5F1EFC0-6DF6-4F13-BB4A-B5A393853DC1}" type="datetimeFigureOut">
              <a:rPr lang="en-US" smtClean="0"/>
              <a:pPr/>
              <a:t>3/14/2022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66E48D8-E6F6-4569-BCC6-84F908CA06D0}" type="slidenum">
              <a:rPr lang="en-US" smtClean="0"/>
              <a:pPr/>
              <a:t>‹#›</a:t>
            </a:fld>
            <a:endParaRPr lang="en-US"/>
          </a:p>
        </p:txBody>
      </p:sp>
    </p:spTree>
    <p:extLst>
      <p:ext uri="{BB962C8B-B14F-4D97-AF65-F5344CB8AC3E}">
        <p14:creationId xmlns:p14="http://schemas.microsoft.com/office/powerpoint/2010/main" val="18959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C50A6-F9F7-475D-98C3-A43C7541DA90}"/>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IN"/>
          </a:p>
        </p:txBody>
      </p:sp>
      <p:sp>
        <p:nvSpPr>
          <p:cNvPr id="3" name="Subtitle 2">
            <a:extLst>
              <a:ext uri="{FF2B5EF4-FFF2-40B4-BE49-F238E27FC236}">
                <a16:creationId xmlns:a16="http://schemas.microsoft.com/office/drawing/2014/main" id="{33C8DA74-8ECB-4363-89F1-AEA07E29815F}"/>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4DAC97E-1398-4575-8343-8D9C5EDF2373}"/>
              </a:ext>
            </a:extLst>
          </p:cNvPr>
          <p:cNvSpPr>
            <a:spLocks noGrp="1"/>
          </p:cNvSpPr>
          <p:nvPr>
            <p:ph type="dt" sz="half" idx="10"/>
          </p:nvPr>
        </p:nvSpPr>
        <p:spPr/>
        <p:txBody>
          <a:bodyPr/>
          <a:lstStyle/>
          <a:p>
            <a:fld id="{1D8BD707-D9CF-40AE-B4C6-C98DA3205C09}" type="datetimeFigureOut">
              <a:rPr lang="en-US" smtClean="0"/>
              <a:pPr/>
              <a:t>3/14/2022</a:t>
            </a:fld>
            <a:endParaRPr lang="en-US"/>
          </a:p>
        </p:txBody>
      </p:sp>
      <p:sp>
        <p:nvSpPr>
          <p:cNvPr id="5" name="Footer Placeholder 4">
            <a:extLst>
              <a:ext uri="{FF2B5EF4-FFF2-40B4-BE49-F238E27FC236}">
                <a16:creationId xmlns:a16="http://schemas.microsoft.com/office/drawing/2014/main" id="{77571CBA-FC98-4D6B-9B85-F4838554D2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965B5F-7142-4943-A73A-F8054AAFBD7B}"/>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588840299"/>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5AC7E-93F1-4965-8E2B-4540334088A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E89D53D-A170-498C-A579-ABB55600D1D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09CAD6B-9838-4070-9EE0-A4F3472DE24E}"/>
              </a:ext>
            </a:extLst>
          </p:cNvPr>
          <p:cNvSpPr>
            <a:spLocks noGrp="1"/>
          </p:cNvSpPr>
          <p:nvPr>
            <p:ph type="dt" sz="half" idx="10"/>
          </p:nvPr>
        </p:nvSpPr>
        <p:spPr/>
        <p:txBody>
          <a:bodyPr/>
          <a:lstStyle/>
          <a:p>
            <a:fld id="{1D8BD707-D9CF-40AE-B4C6-C98DA3205C09}" type="datetimeFigureOut">
              <a:rPr lang="en-US" smtClean="0"/>
              <a:pPr/>
              <a:t>3/14/2022</a:t>
            </a:fld>
            <a:endParaRPr lang="en-US"/>
          </a:p>
        </p:txBody>
      </p:sp>
      <p:sp>
        <p:nvSpPr>
          <p:cNvPr id="5" name="Footer Placeholder 4">
            <a:extLst>
              <a:ext uri="{FF2B5EF4-FFF2-40B4-BE49-F238E27FC236}">
                <a16:creationId xmlns:a16="http://schemas.microsoft.com/office/drawing/2014/main" id="{9655C209-0D2D-454F-8EDD-39284C5DB4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185929-3E6A-4019-9489-4A981D1963DF}"/>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1273218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A4DEE4F-FEE6-4DE8-935C-6C764B35A63C}"/>
              </a:ext>
            </a:extLst>
          </p:cNvPr>
          <p:cNvSpPr>
            <a:spLocks noGrp="1"/>
          </p:cNvSpPr>
          <p:nvPr>
            <p:ph type="title" orient="vert"/>
          </p:nvPr>
        </p:nvSpPr>
        <p:spPr>
          <a:xfrm>
            <a:off x="6543675" y="365125"/>
            <a:ext cx="1971675"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B3535D3-D327-4FB7-BF9A-E494478A650B}"/>
              </a:ext>
            </a:extLst>
          </p:cNvPr>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D8EEFF2-CAE2-4E76-986F-47732D7951AF}"/>
              </a:ext>
            </a:extLst>
          </p:cNvPr>
          <p:cNvSpPr>
            <a:spLocks noGrp="1"/>
          </p:cNvSpPr>
          <p:nvPr>
            <p:ph type="dt" sz="half" idx="10"/>
          </p:nvPr>
        </p:nvSpPr>
        <p:spPr/>
        <p:txBody>
          <a:bodyPr/>
          <a:lstStyle/>
          <a:p>
            <a:fld id="{1D8BD707-D9CF-40AE-B4C6-C98DA3205C09}" type="datetimeFigureOut">
              <a:rPr lang="en-US" smtClean="0"/>
              <a:pPr/>
              <a:t>3/14/2022</a:t>
            </a:fld>
            <a:endParaRPr lang="en-US"/>
          </a:p>
        </p:txBody>
      </p:sp>
      <p:sp>
        <p:nvSpPr>
          <p:cNvPr id="5" name="Footer Placeholder 4">
            <a:extLst>
              <a:ext uri="{FF2B5EF4-FFF2-40B4-BE49-F238E27FC236}">
                <a16:creationId xmlns:a16="http://schemas.microsoft.com/office/drawing/2014/main" id="{44DE884B-0103-4BD1-A383-CE08A5A39A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0FD5E0-817D-47CF-B8FA-F031DB4F2B6A}"/>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036248025"/>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346" y="609601"/>
            <a:ext cx="776532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5347" y="4204820"/>
            <a:ext cx="776532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3919105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015AF-BAD6-458A-8097-4874AFA05B8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1DE2130-5726-4E6D-9106-ACCE1B294CD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833A2BD-BF91-49FF-9313-75B2415C3381}"/>
              </a:ext>
            </a:extLst>
          </p:cNvPr>
          <p:cNvSpPr>
            <a:spLocks noGrp="1"/>
          </p:cNvSpPr>
          <p:nvPr>
            <p:ph type="dt" sz="half" idx="10"/>
          </p:nvPr>
        </p:nvSpPr>
        <p:spPr/>
        <p:txBody>
          <a:bodyPr/>
          <a:lstStyle/>
          <a:p>
            <a:fld id="{1D8BD707-D9CF-40AE-B4C6-C98DA3205C09}" type="datetimeFigureOut">
              <a:rPr lang="en-US" smtClean="0"/>
              <a:pPr/>
              <a:t>3/14/2022</a:t>
            </a:fld>
            <a:endParaRPr lang="en-US"/>
          </a:p>
        </p:txBody>
      </p:sp>
      <p:sp>
        <p:nvSpPr>
          <p:cNvPr id="5" name="Footer Placeholder 4">
            <a:extLst>
              <a:ext uri="{FF2B5EF4-FFF2-40B4-BE49-F238E27FC236}">
                <a16:creationId xmlns:a16="http://schemas.microsoft.com/office/drawing/2014/main" id="{C0AC828B-9ED7-4668-A13F-6281C3D9F9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7825DF-4BD1-4C56-AEE4-AB3F36D7E7F0}"/>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8115205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929F-09CF-4816-84E2-91DF3D024E0D}"/>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A4E5B2F-A8AA-44F8-BCC2-8CFA2F1F4D7F}"/>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B88F4BC-E920-4D08-BF81-7D34EAD8FAD9}"/>
              </a:ext>
            </a:extLst>
          </p:cNvPr>
          <p:cNvSpPr>
            <a:spLocks noGrp="1"/>
          </p:cNvSpPr>
          <p:nvPr>
            <p:ph type="dt" sz="half" idx="10"/>
          </p:nvPr>
        </p:nvSpPr>
        <p:spPr/>
        <p:txBody>
          <a:bodyPr/>
          <a:lstStyle/>
          <a:p>
            <a:fld id="{1D8BD707-D9CF-40AE-B4C6-C98DA3205C09}" type="datetimeFigureOut">
              <a:rPr lang="en-US" smtClean="0"/>
              <a:pPr/>
              <a:t>3/14/2022</a:t>
            </a:fld>
            <a:endParaRPr lang="en-US"/>
          </a:p>
        </p:txBody>
      </p:sp>
      <p:sp>
        <p:nvSpPr>
          <p:cNvPr id="5" name="Footer Placeholder 4">
            <a:extLst>
              <a:ext uri="{FF2B5EF4-FFF2-40B4-BE49-F238E27FC236}">
                <a16:creationId xmlns:a16="http://schemas.microsoft.com/office/drawing/2014/main" id="{0CB1A0BC-3BA9-47BF-9428-57754AD285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D887CD-F847-463F-93AB-191DCC8900A1}"/>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836249589"/>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2D56A-8AA4-47A3-AC52-94DE91109CD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D637892-1508-4420-A523-BBD93D8DA921}"/>
              </a:ext>
            </a:extLst>
          </p:cNvPr>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9746F15-0F09-463C-A5AD-B7DDFA99B11B}"/>
              </a:ext>
            </a:extLst>
          </p:cNvPr>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293D8FB-5F4B-4324-BE68-BD1CE25E6733}"/>
              </a:ext>
            </a:extLst>
          </p:cNvPr>
          <p:cNvSpPr>
            <a:spLocks noGrp="1"/>
          </p:cNvSpPr>
          <p:nvPr>
            <p:ph type="dt" sz="half" idx="10"/>
          </p:nvPr>
        </p:nvSpPr>
        <p:spPr/>
        <p:txBody>
          <a:bodyPr/>
          <a:lstStyle/>
          <a:p>
            <a:fld id="{1D8BD707-D9CF-40AE-B4C6-C98DA3205C09}" type="datetimeFigureOut">
              <a:rPr lang="en-US" smtClean="0"/>
              <a:pPr/>
              <a:t>3/14/2022</a:t>
            </a:fld>
            <a:endParaRPr lang="en-US"/>
          </a:p>
        </p:txBody>
      </p:sp>
      <p:sp>
        <p:nvSpPr>
          <p:cNvPr id="6" name="Footer Placeholder 5">
            <a:extLst>
              <a:ext uri="{FF2B5EF4-FFF2-40B4-BE49-F238E27FC236}">
                <a16:creationId xmlns:a16="http://schemas.microsoft.com/office/drawing/2014/main" id="{7A4B4699-7F8A-408F-AC89-6626832C77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0F69FA-8A0A-4F1B-B749-15376570428F}"/>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4162559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5D947-6D8B-4BC8-A185-5C0E35E705DE}"/>
              </a:ext>
            </a:extLst>
          </p:cNvPr>
          <p:cNvSpPr>
            <a:spLocks noGrp="1"/>
          </p:cNvSpPr>
          <p:nvPr>
            <p:ph type="title"/>
          </p:nvPr>
        </p:nvSpPr>
        <p:spPr>
          <a:xfrm>
            <a:off x="629841" y="365126"/>
            <a:ext cx="78867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0FF6F9A-E2A3-4BD6-9A20-BA44724FEDF4}"/>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a:extLst>
              <a:ext uri="{FF2B5EF4-FFF2-40B4-BE49-F238E27FC236}">
                <a16:creationId xmlns:a16="http://schemas.microsoft.com/office/drawing/2014/main" id="{6EB6DB2A-82B5-4722-9B22-26BD9BB20487}"/>
              </a:ext>
            </a:extLst>
          </p:cNvPr>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367ACF9-8FBA-4AF5-A13F-BE446FD97CE3}"/>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a:extLst>
              <a:ext uri="{FF2B5EF4-FFF2-40B4-BE49-F238E27FC236}">
                <a16:creationId xmlns:a16="http://schemas.microsoft.com/office/drawing/2014/main" id="{A5197433-F88D-402D-B780-79FE492D4681}"/>
              </a:ext>
            </a:extLst>
          </p:cNvPr>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DFF64FA-A2BB-43DD-8272-8D05505313AB}"/>
              </a:ext>
            </a:extLst>
          </p:cNvPr>
          <p:cNvSpPr>
            <a:spLocks noGrp="1"/>
          </p:cNvSpPr>
          <p:nvPr>
            <p:ph type="dt" sz="half" idx="10"/>
          </p:nvPr>
        </p:nvSpPr>
        <p:spPr/>
        <p:txBody>
          <a:bodyPr/>
          <a:lstStyle/>
          <a:p>
            <a:fld id="{1D8BD707-D9CF-40AE-B4C6-C98DA3205C09}" type="datetimeFigureOut">
              <a:rPr lang="en-US" smtClean="0"/>
              <a:pPr/>
              <a:t>3/14/2022</a:t>
            </a:fld>
            <a:endParaRPr lang="en-US"/>
          </a:p>
        </p:txBody>
      </p:sp>
      <p:sp>
        <p:nvSpPr>
          <p:cNvPr id="8" name="Footer Placeholder 7">
            <a:extLst>
              <a:ext uri="{FF2B5EF4-FFF2-40B4-BE49-F238E27FC236}">
                <a16:creationId xmlns:a16="http://schemas.microsoft.com/office/drawing/2014/main" id="{982A3825-10AE-4504-82D0-3D838E27216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CEC87D3-E99F-4512-9C51-BC758298F626}"/>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9630343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BC44A-BB45-4792-8123-77440A6FF93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01B210B-89BE-484F-AA5B-AFD3432694EC}"/>
              </a:ext>
            </a:extLst>
          </p:cNvPr>
          <p:cNvSpPr>
            <a:spLocks noGrp="1"/>
          </p:cNvSpPr>
          <p:nvPr>
            <p:ph type="dt" sz="half" idx="10"/>
          </p:nvPr>
        </p:nvSpPr>
        <p:spPr/>
        <p:txBody>
          <a:bodyPr/>
          <a:lstStyle/>
          <a:p>
            <a:fld id="{1D8BD707-D9CF-40AE-B4C6-C98DA3205C09}" type="datetimeFigureOut">
              <a:rPr lang="en-US" smtClean="0"/>
              <a:pPr/>
              <a:t>3/14/2022</a:t>
            </a:fld>
            <a:endParaRPr lang="en-US"/>
          </a:p>
        </p:txBody>
      </p:sp>
      <p:sp>
        <p:nvSpPr>
          <p:cNvPr id="4" name="Footer Placeholder 3">
            <a:extLst>
              <a:ext uri="{FF2B5EF4-FFF2-40B4-BE49-F238E27FC236}">
                <a16:creationId xmlns:a16="http://schemas.microsoft.com/office/drawing/2014/main" id="{4D560772-7FC8-4BE2-8CCD-9F534D33458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0537617-D37D-4743-BC1C-D29CEB60A0C7}"/>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7822393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4B5EC3-E52E-4F7D-84A4-637A867D897E}"/>
              </a:ext>
            </a:extLst>
          </p:cNvPr>
          <p:cNvSpPr>
            <a:spLocks noGrp="1"/>
          </p:cNvSpPr>
          <p:nvPr>
            <p:ph type="dt" sz="half" idx="10"/>
          </p:nvPr>
        </p:nvSpPr>
        <p:spPr/>
        <p:txBody>
          <a:bodyPr/>
          <a:lstStyle/>
          <a:p>
            <a:fld id="{1D8BD707-D9CF-40AE-B4C6-C98DA3205C09}" type="datetimeFigureOut">
              <a:rPr lang="en-US" smtClean="0"/>
              <a:pPr/>
              <a:t>3/14/2022</a:t>
            </a:fld>
            <a:endParaRPr lang="en-US"/>
          </a:p>
        </p:txBody>
      </p:sp>
      <p:sp>
        <p:nvSpPr>
          <p:cNvPr id="3" name="Footer Placeholder 2">
            <a:extLst>
              <a:ext uri="{FF2B5EF4-FFF2-40B4-BE49-F238E27FC236}">
                <a16:creationId xmlns:a16="http://schemas.microsoft.com/office/drawing/2014/main" id="{F7FEF8C1-4CDE-43E4-8102-99FFAA59485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74F0D7B-D959-4414-A979-7699D9A77BC8}"/>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544832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0C615-1B47-4DA0-A0EC-91DC3DA08611}"/>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EB4609D-EDF9-4CC9-B0A5-A63AEB558061}"/>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E9D2348-B840-4F1C-B287-7821758AC3E3}"/>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4A8B5947-4F09-4887-9400-06BEB6392558}"/>
              </a:ext>
            </a:extLst>
          </p:cNvPr>
          <p:cNvSpPr>
            <a:spLocks noGrp="1"/>
          </p:cNvSpPr>
          <p:nvPr>
            <p:ph type="dt" sz="half" idx="10"/>
          </p:nvPr>
        </p:nvSpPr>
        <p:spPr/>
        <p:txBody>
          <a:bodyPr/>
          <a:lstStyle/>
          <a:p>
            <a:fld id="{1D8BD707-D9CF-40AE-B4C6-C98DA3205C09}" type="datetimeFigureOut">
              <a:rPr lang="en-US" smtClean="0"/>
              <a:pPr/>
              <a:t>3/14/2022</a:t>
            </a:fld>
            <a:endParaRPr lang="en-US"/>
          </a:p>
        </p:txBody>
      </p:sp>
      <p:sp>
        <p:nvSpPr>
          <p:cNvPr id="6" name="Footer Placeholder 5">
            <a:extLst>
              <a:ext uri="{FF2B5EF4-FFF2-40B4-BE49-F238E27FC236}">
                <a16:creationId xmlns:a16="http://schemas.microsoft.com/office/drawing/2014/main" id="{05DC82DC-7259-4B8F-858B-51BEC188EB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BE5CD1-27CB-44DE-A847-9C9C1A173E30}"/>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3309522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39D82-0B3B-4382-8280-055EF2102944}"/>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76C17AD-99BA-466B-8D4F-125583E84612}"/>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IN"/>
          </a:p>
        </p:txBody>
      </p:sp>
      <p:sp>
        <p:nvSpPr>
          <p:cNvPr id="4" name="Text Placeholder 3">
            <a:extLst>
              <a:ext uri="{FF2B5EF4-FFF2-40B4-BE49-F238E27FC236}">
                <a16:creationId xmlns:a16="http://schemas.microsoft.com/office/drawing/2014/main" id="{425ACD7A-E0EA-4813-91F2-B32A8C6088ED}"/>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CEF355D9-5CEC-46E9-81B2-51C74354DFDF}"/>
              </a:ext>
            </a:extLst>
          </p:cNvPr>
          <p:cNvSpPr>
            <a:spLocks noGrp="1"/>
          </p:cNvSpPr>
          <p:nvPr>
            <p:ph type="dt" sz="half" idx="10"/>
          </p:nvPr>
        </p:nvSpPr>
        <p:spPr/>
        <p:txBody>
          <a:bodyPr/>
          <a:lstStyle/>
          <a:p>
            <a:fld id="{1D8BD707-D9CF-40AE-B4C6-C98DA3205C09}" type="datetimeFigureOut">
              <a:rPr lang="en-US" smtClean="0"/>
              <a:pPr/>
              <a:t>3/14/2022</a:t>
            </a:fld>
            <a:endParaRPr lang="en-US"/>
          </a:p>
        </p:txBody>
      </p:sp>
      <p:sp>
        <p:nvSpPr>
          <p:cNvPr id="6" name="Footer Placeholder 5">
            <a:extLst>
              <a:ext uri="{FF2B5EF4-FFF2-40B4-BE49-F238E27FC236}">
                <a16:creationId xmlns:a16="http://schemas.microsoft.com/office/drawing/2014/main" id="{35317125-E309-4EDE-9E05-46A927F4C27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26B25A-EFD9-4B55-97F8-5E3AEEEA62A6}"/>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676212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2EAAEF3-0AB9-4EC2-8074-5EB81DCFDE92}"/>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FA95935-2978-48AA-9B74-9CBF32E4C6E8}"/>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030FEE9-E5B8-4E3F-ACA3-35063B0C7C01}"/>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D8BD707-D9CF-40AE-B4C6-C98DA3205C09}" type="datetimeFigureOut">
              <a:rPr lang="en-US" smtClean="0"/>
              <a:pPr/>
              <a:t>3/14/2022</a:t>
            </a:fld>
            <a:endParaRPr lang="en-US"/>
          </a:p>
        </p:txBody>
      </p:sp>
      <p:sp>
        <p:nvSpPr>
          <p:cNvPr id="5" name="Footer Placeholder 4">
            <a:extLst>
              <a:ext uri="{FF2B5EF4-FFF2-40B4-BE49-F238E27FC236}">
                <a16:creationId xmlns:a16="http://schemas.microsoft.com/office/drawing/2014/main" id="{7FEE5752-BD78-4F87-84F5-A794BB8F720F}"/>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48AD102-DA49-47C0-BE87-6A762DE13CBC}"/>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357463165"/>
      </p:ext>
    </p:extLst>
  </p:cSld>
  <p:clrMap bg1="lt1" tx1="dk1" bg2="lt2" tx2="dk2" accent1="accent1" accent2="accent2" accent3="accent3" accent4="accent4" accent5="accent5" accent6="accent6" hlink="hlink" folHlink="folHlink"/>
  <p:sldLayoutIdLst>
    <p:sldLayoutId id="2147483854" r:id="rId1"/>
    <p:sldLayoutId id="2147483855" r:id="rId2"/>
    <p:sldLayoutId id="2147483856" r:id="rId3"/>
    <p:sldLayoutId id="2147483857" r:id="rId4"/>
    <p:sldLayoutId id="2147483858" r:id="rId5"/>
    <p:sldLayoutId id="2147483859" r:id="rId6"/>
    <p:sldLayoutId id="2147483860" r:id="rId7"/>
    <p:sldLayoutId id="2147483861" r:id="rId8"/>
    <p:sldLayoutId id="2147483862" r:id="rId9"/>
    <p:sldLayoutId id="2147483863" r:id="rId10"/>
    <p:sldLayoutId id="2147483864" r:id="rId11"/>
    <p:sldLayoutId id="2147483865"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24000"/>
            <a:ext cx="7467600" cy="1981200"/>
          </a:xfrm>
        </p:spPr>
        <p:txBody>
          <a:bodyPr>
            <a:noAutofit/>
          </a:bodyPr>
          <a:lstStyle/>
          <a:p>
            <a:r>
              <a:rPr lang="en-US" sz="4400" b="1" dirty="0"/>
              <a:t>SAFETRADE</a:t>
            </a:r>
            <a:br>
              <a:rPr lang="en-US" sz="4400" b="1" dirty="0">
                <a:latin typeface="Times New Roman" panose="02020603050405020304" pitchFamily="18" charset="0"/>
                <a:cs typeface="Times New Roman" panose="02020603050405020304" pitchFamily="18" charset="0"/>
              </a:rPr>
            </a:br>
            <a:r>
              <a:rPr lang="en-US" sz="4000" b="1" dirty="0"/>
              <a:t>A STOCK RECOMMENDER</a:t>
            </a:r>
            <a:br>
              <a:rPr lang="en-US" sz="4000" b="1" dirty="0"/>
            </a:br>
            <a:endParaRPr lang="en-US" sz="4000"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457200" y="4038600"/>
            <a:ext cx="8229600" cy="2667000"/>
          </a:xfrm>
        </p:spPr>
        <p:txBody>
          <a:bodyPr>
            <a:normAutofit/>
          </a:bodyPr>
          <a:lstStyle/>
          <a:p>
            <a:pPr marL="128016" algn="l">
              <a:lnSpc>
                <a:spcPts val="1905"/>
              </a:lnSpc>
              <a:spcBef>
                <a:spcPts val="0"/>
              </a:spcBef>
            </a:pPr>
            <a:r>
              <a:rPr lang="en-US" sz="1800" b="1" i="0" u="none" strike="noStrike" kern="1200" spc="-5" dirty="0">
                <a:solidFill>
                  <a:srgbClr val="000000"/>
                </a:solidFill>
                <a:effectLst/>
                <a:latin typeface="Calibri" panose="020F0502020204030204" pitchFamily="34" charset="0"/>
                <a:cs typeface="Calibri" panose="020F0502020204030204" pitchFamily="34" charset="0"/>
              </a:rPr>
              <a:t>SUPERVISOR &amp; </a:t>
            </a:r>
            <a:r>
              <a:rPr lang="en-US" sz="1800" b="1" i="0" u="none" strike="noStrike" kern="1200" spc="-25" dirty="0">
                <a:solidFill>
                  <a:srgbClr val="000000"/>
                </a:solidFill>
                <a:effectLst/>
                <a:latin typeface="Calibri" panose="020F0502020204030204" pitchFamily="34" charset="0"/>
                <a:cs typeface="Calibri" panose="020F0502020204030204" pitchFamily="34" charset="0"/>
              </a:rPr>
              <a:t>COORDINATOR                                                    </a:t>
            </a:r>
            <a:r>
              <a:rPr lang="en-US" sz="1800" b="1" i="0" u="none" strike="noStrike" kern="1200" spc="-45" dirty="0">
                <a:solidFill>
                  <a:srgbClr val="000000"/>
                </a:solidFill>
                <a:effectLst/>
                <a:latin typeface="Calibri" panose="020F0502020204030204" pitchFamily="34" charset="0"/>
                <a:cs typeface="Calibri" panose="020F0502020204030204" pitchFamily="34" charset="0"/>
              </a:rPr>
              <a:t>BATCH</a:t>
            </a:r>
            <a:r>
              <a:rPr lang="en-US" sz="1800" b="1" i="0" u="none" strike="noStrike" kern="1200" spc="-20" dirty="0">
                <a:solidFill>
                  <a:srgbClr val="000000"/>
                </a:solidFill>
                <a:effectLst/>
                <a:latin typeface="Calibri" panose="020F0502020204030204" pitchFamily="34" charset="0"/>
                <a:cs typeface="Calibri" panose="020F0502020204030204" pitchFamily="34" charset="0"/>
              </a:rPr>
              <a:t> </a:t>
            </a:r>
            <a:r>
              <a:rPr lang="en-US" sz="1800" b="1" i="0" u="none" strike="noStrike" kern="1200" spc="-5" dirty="0">
                <a:solidFill>
                  <a:srgbClr val="000000"/>
                </a:solidFill>
                <a:effectLst/>
                <a:latin typeface="Calibri" panose="020F0502020204030204" pitchFamily="34" charset="0"/>
                <a:cs typeface="Calibri" panose="020F0502020204030204" pitchFamily="34" charset="0"/>
              </a:rPr>
              <a:t>MEMBERS</a:t>
            </a:r>
            <a:endParaRPr lang="en-US" kern="1200" dirty="0">
              <a:solidFill>
                <a:srgbClr val="000000"/>
              </a:solidFill>
              <a:latin typeface="Arial" panose="020B0604020202020204" pitchFamily="34" charset="0"/>
            </a:endParaRPr>
          </a:p>
          <a:p>
            <a:pPr marL="128016" algn="l">
              <a:lnSpc>
                <a:spcPts val="1905"/>
              </a:lnSpc>
              <a:spcBef>
                <a:spcPts val="0"/>
              </a:spcBef>
            </a:pPr>
            <a:r>
              <a:rPr lang="en-US" sz="1600" spc="-70" dirty="0">
                <a:latin typeface="Poppins" panose="020B0604020202020204" charset="0"/>
                <a:cs typeface="Poppins" panose="020B0604020202020204" charset="0"/>
              </a:rPr>
              <a:t>Dr. </a:t>
            </a:r>
            <a:r>
              <a:rPr lang="en-US" sz="1600" spc="-70" dirty="0" err="1">
                <a:latin typeface="Poppins" panose="020B0604020202020204" charset="0"/>
                <a:cs typeface="Poppins" panose="020B0604020202020204" charset="0"/>
              </a:rPr>
              <a:t>Anitha</a:t>
            </a:r>
            <a:r>
              <a:rPr lang="en-US" sz="1600" spc="-70" dirty="0">
                <a:latin typeface="Poppins" panose="020B0604020202020204" charset="0"/>
                <a:cs typeface="Poppins" panose="020B0604020202020204" charset="0"/>
              </a:rPr>
              <a:t> Julian</a:t>
            </a:r>
            <a:r>
              <a:rPr lang="en-US" sz="1600" spc="-30" dirty="0">
                <a:latin typeface="Poppins" panose="020B0604020202020204" charset="0"/>
                <a:cs typeface="Poppins" panose="020B0604020202020204" charset="0"/>
              </a:rPr>
              <a:t>, </a:t>
            </a:r>
            <a:r>
              <a:rPr lang="en-US" sz="1600" dirty="0">
                <a:latin typeface="Poppins" panose="020B0604020202020204" charset="0"/>
                <a:cs typeface="Poppins" panose="020B0604020202020204" charset="0"/>
              </a:rPr>
              <a:t>M.E.,</a:t>
            </a:r>
            <a:r>
              <a:rPr lang="en-US" sz="1600" spc="40" dirty="0">
                <a:latin typeface="Poppins" panose="020B0604020202020204" charset="0"/>
                <a:cs typeface="Poppins" panose="020B0604020202020204" charset="0"/>
              </a:rPr>
              <a:t> </a:t>
            </a:r>
            <a:r>
              <a:rPr lang="en-US" sz="1600" spc="-10" dirty="0">
                <a:latin typeface="Poppins" panose="020B0604020202020204" charset="0"/>
                <a:cs typeface="Poppins" panose="020B0604020202020204" charset="0"/>
              </a:rPr>
              <a:t>Ph.D., </a:t>
            </a:r>
            <a:endParaRPr lang="en-US" sz="1600" dirty="0">
              <a:latin typeface="Poppins" panose="020B0604020202020204" charset="0"/>
              <a:cs typeface="Poppins" panose="020B0604020202020204" charset="0"/>
            </a:endParaRPr>
          </a:p>
          <a:p>
            <a:pPr marL="127000" algn="l">
              <a:spcBef>
                <a:spcPts val="375"/>
              </a:spcBef>
            </a:pPr>
            <a:r>
              <a:rPr lang="en-US" sz="1600" spc="-15" dirty="0">
                <a:latin typeface="Poppins" panose="020B0604020202020204" charset="0"/>
                <a:cs typeface="Poppins" panose="020B0604020202020204" charset="0"/>
              </a:rPr>
              <a:t> Professor                                                                              </a:t>
            </a:r>
            <a:r>
              <a:rPr lang="en-US" sz="1600" b="0" i="0" u="none" strike="noStrike" kern="1200" spc="-5" dirty="0" err="1">
                <a:solidFill>
                  <a:srgbClr val="000000"/>
                </a:solidFill>
                <a:effectLst/>
                <a:latin typeface="Calibri" panose="020F0502020204030204" pitchFamily="34" charset="0"/>
                <a:cs typeface="Calibri" panose="020F0502020204030204" pitchFamily="34" charset="0"/>
              </a:rPr>
              <a:t>V.R.DikshitReddy</a:t>
            </a:r>
            <a:r>
              <a:rPr lang="en-US" sz="1600" b="0" i="0" u="none" strike="noStrike" kern="1200" dirty="0">
                <a:solidFill>
                  <a:srgbClr val="000000"/>
                </a:solidFill>
                <a:effectLst/>
                <a:latin typeface="Calibri" panose="020F0502020204030204" pitchFamily="34" charset="0"/>
                <a:cs typeface="Calibri" panose="020F0502020204030204" pitchFamily="34" charset="0"/>
              </a:rPr>
              <a:t>(212219040026)</a:t>
            </a:r>
            <a:endParaRPr lang="en-US" sz="1600" b="0" i="0" u="none" strike="noStrike" dirty="0">
              <a:effectLst/>
              <a:latin typeface="Arial" panose="020B0604020202020204" pitchFamily="34" charset="0"/>
            </a:endParaRPr>
          </a:p>
          <a:p>
            <a:pPr algn="l" fontAlgn="t">
              <a:spcBef>
                <a:spcPts val="0"/>
              </a:spcBef>
            </a:pPr>
            <a:r>
              <a:rPr lang="en-US" sz="1600" b="0" i="0" u="none" strike="noStrike" kern="1200" baseline="0" dirty="0">
                <a:solidFill>
                  <a:srgbClr val="000000"/>
                </a:solidFill>
                <a:effectLst/>
                <a:latin typeface="Calibri" panose="020F0502020204030204" pitchFamily="34" charset="0"/>
              </a:rPr>
              <a:t>Computer Science and Engineering	                                     </a:t>
            </a:r>
            <a:r>
              <a:rPr lang="en-US" sz="1600" spc="-5" baseline="0" dirty="0" err="1">
                <a:solidFill>
                  <a:srgbClr val="000000"/>
                </a:solidFill>
                <a:latin typeface="Calibri" panose="020F0502020204030204" pitchFamily="34" charset="0"/>
                <a:cs typeface="Calibri" panose="020F0502020204030204" pitchFamily="34" charset="0"/>
              </a:rPr>
              <a:t>E.GaneshReddy</a:t>
            </a:r>
            <a:r>
              <a:rPr lang="en-US" sz="1600" b="0" i="0" u="none" strike="noStrike" kern="1200" dirty="0">
                <a:solidFill>
                  <a:srgbClr val="000000"/>
                </a:solidFill>
                <a:effectLst/>
                <a:latin typeface="Calibri" panose="020F0502020204030204" pitchFamily="34" charset="0"/>
                <a:cs typeface="Calibri" panose="020F0502020204030204" pitchFamily="34" charset="0"/>
              </a:rPr>
              <a:t>(212219040028) </a:t>
            </a:r>
          </a:p>
          <a:p>
            <a:pPr algn="l" fontAlgn="t">
              <a:spcBef>
                <a:spcPts val="0"/>
              </a:spcBef>
            </a:pPr>
            <a:r>
              <a:rPr lang="en-US" sz="1600" dirty="0">
                <a:solidFill>
                  <a:srgbClr val="000000"/>
                </a:solidFill>
                <a:latin typeface="Calibri" panose="020F0502020204030204" pitchFamily="34" charset="0"/>
                <a:cs typeface="Calibri" panose="020F0502020204030204" pitchFamily="34" charset="0"/>
              </a:rPr>
              <a:t>                                                                                                               </a:t>
            </a:r>
            <a:r>
              <a:rPr lang="en-US" sz="1600" spc="-5" dirty="0" err="1">
                <a:solidFill>
                  <a:srgbClr val="000000"/>
                </a:solidFill>
                <a:latin typeface="Calibri" panose="020F0502020204030204" pitchFamily="34" charset="0"/>
                <a:cs typeface="Calibri" panose="020F0502020204030204" pitchFamily="34" charset="0"/>
              </a:rPr>
              <a:t>D.Somasekhar</a:t>
            </a:r>
            <a:r>
              <a:rPr lang="en-US" sz="1600" b="0" i="0" u="none" strike="noStrike" kern="1200" spc="-5" dirty="0">
                <a:solidFill>
                  <a:srgbClr val="000000"/>
                </a:solidFill>
                <a:effectLst/>
                <a:latin typeface="Calibri" panose="020F0502020204030204" pitchFamily="34" charset="0"/>
                <a:cs typeface="Calibri" panose="020F0502020204030204" pitchFamily="34" charset="0"/>
              </a:rPr>
              <a:t> </a:t>
            </a:r>
            <a:r>
              <a:rPr lang="en-US" sz="1600" b="0" i="0" u="none" strike="noStrike" kern="1200" dirty="0">
                <a:solidFill>
                  <a:srgbClr val="000000"/>
                </a:solidFill>
                <a:effectLst/>
                <a:latin typeface="Calibri" panose="020F0502020204030204" pitchFamily="34" charset="0"/>
                <a:cs typeface="Calibri" panose="020F0502020204030204" pitchFamily="34" charset="0"/>
              </a:rPr>
              <a:t>(212219040024)</a:t>
            </a:r>
            <a:endParaRPr lang="en-US" sz="1600" b="0" i="0" u="none" strike="noStrike" dirty="0">
              <a:effectLst/>
              <a:latin typeface="Arial" panose="020B0604020202020204" pitchFamily="34" charset="0"/>
            </a:endParaRPr>
          </a:p>
          <a:p>
            <a:pPr algn="l" fontAlgn="t">
              <a:spcBef>
                <a:spcPts val="0"/>
              </a:spcBef>
            </a:pPr>
            <a:r>
              <a:rPr lang="en-US" sz="1600" b="0" i="0" u="none" strike="noStrike" kern="1200" spc="-5" dirty="0">
                <a:solidFill>
                  <a:srgbClr val="000000"/>
                </a:solidFill>
                <a:effectLst/>
                <a:latin typeface="Calibri" panose="020F0502020204030204" pitchFamily="34" charset="0"/>
                <a:cs typeface="Calibri" panose="020F0502020204030204" pitchFamily="34" charset="0"/>
              </a:rPr>
              <a:t> </a:t>
            </a:r>
            <a:endParaRPr lang="en-US" sz="1600" b="0" i="0" u="none" strike="noStrike" dirty="0">
              <a:effectLst/>
              <a:latin typeface="Arial" panose="020B0604020202020204" pitchFamily="34" charset="0"/>
            </a:endParaRPr>
          </a:p>
          <a:p>
            <a:pPr marL="0" algn="l" rtl="0" eaLnBrk="1" fontAlgn="t" latinLnBrk="0" hangingPunct="1">
              <a:spcBef>
                <a:spcPts val="0"/>
              </a:spcBef>
              <a:spcAft>
                <a:spcPts val="0"/>
              </a:spcAft>
            </a:pPr>
            <a:endParaRPr lang="en-US" sz="1800" b="0" i="0" u="none" strike="noStrike" dirty="0">
              <a:effectLst/>
              <a:latin typeface="Arial" panose="020B0604020202020204" pitchFamily="34" charset="0"/>
            </a:endParaRPr>
          </a:p>
          <a:p>
            <a:pPr marL="128016" algn="l" rtl="0" eaLnBrk="1" fontAlgn="t" latinLnBrk="0" hangingPunct="1">
              <a:spcBef>
                <a:spcPts val="5"/>
              </a:spcBef>
              <a:spcAft>
                <a:spcPts val="0"/>
              </a:spcAft>
            </a:pPr>
            <a:r>
              <a:rPr lang="en-US" sz="1800" b="1" i="0" u="none" strike="noStrike" kern="1200" spc="-25" dirty="0">
                <a:solidFill>
                  <a:srgbClr val="000000"/>
                </a:solidFill>
                <a:effectLst/>
                <a:latin typeface="Calibri" panose="020F0502020204030204" pitchFamily="34" charset="0"/>
                <a:cs typeface="Calibri" panose="020F0502020204030204" pitchFamily="34" charset="0"/>
              </a:rPr>
              <a:t>  </a:t>
            </a:r>
            <a:endParaRPr lang="en-US" sz="1800" b="0" i="0" u="none" strike="noStrike" dirty="0">
              <a:effectLst/>
              <a:latin typeface="Arial" panose="020B0604020202020204" pitchFamily="34" charset="0"/>
            </a:endParaRPr>
          </a:p>
          <a:p>
            <a:pPr algn="l"/>
            <a:endParaRPr lang="en-US" sz="2400" dirty="0">
              <a:solidFill>
                <a:schemeClr val="tx1"/>
              </a:solidFill>
              <a:latin typeface="Times New Roman" pitchFamily="18" charset="0"/>
              <a:cs typeface="Times New Roman" pitchFamily="18" charset="0"/>
            </a:endParaRPr>
          </a:p>
        </p:txBody>
      </p:sp>
      <p:pic>
        <p:nvPicPr>
          <p:cNvPr id="4"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19200" y="57151"/>
            <a:ext cx="5715000" cy="9334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58156-3758-41D2-B7E3-D6E10B5F6D3E}"/>
              </a:ext>
            </a:extLst>
          </p:cNvPr>
          <p:cNvSpPr>
            <a:spLocks noGrp="1"/>
          </p:cNvSpPr>
          <p:nvPr>
            <p:ph type="title"/>
          </p:nvPr>
        </p:nvSpPr>
        <p:spPr>
          <a:xfrm>
            <a:off x="689339" y="1143000"/>
            <a:ext cx="7765322" cy="609600"/>
          </a:xfrm>
        </p:spPr>
        <p:txBody>
          <a:bodyPr>
            <a:normAutofit fontScale="90000"/>
          </a:bodyPr>
          <a:lstStyle/>
          <a:p>
            <a:pPr algn="ctr"/>
            <a:br>
              <a:rPr lang="en-US" b="1" dirty="0">
                <a:latin typeface="Times New Roman" panose="02020603050405020304" pitchFamily="18" charset="0"/>
                <a:cs typeface="Times New Roman" panose="02020603050405020304" pitchFamily="18" charset="0"/>
              </a:rPr>
            </a:br>
            <a:r>
              <a:rPr lang="en-US" b="1" dirty="0">
                <a:latin typeface="Times New Roman" panose="02020603050405020304" pitchFamily="18" charset="0"/>
                <a:cs typeface="Times New Roman" panose="02020603050405020304" pitchFamily="18" charset="0"/>
              </a:rPr>
              <a:t>Dataset</a:t>
            </a:r>
          </a:p>
        </p:txBody>
      </p:sp>
      <p:sp>
        <p:nvSpPr>
          <p:cNvPr id="3" name="Text Placeholder 2">
            <a:extLst>
              <a:ext uri="{FF2B5EF4-FFF2-40B4-BE49-F238E27FC236}">
                <a16:creationId xmlns:a16="http://schemas.microsoft.com/office/drawing/2014/main" id="{838C9FB8-8800-417A-A9E8-433B438CB704}"/>
              </a:ext>
            </a:extLst>
          </p:cNvPr>
          <p:cNvSpPr>
            <a:spLocks noGrp="1"/>
          </p:cNvSpPr>
          <p:nvPr>
            <p:ph type="body" sz="half" idx="2"/>
          </p:nvPr>
        </p:nvSpPr>
        <p:spPr>
          <a:xfrm>
            <a:off x="765766" y="2057400"/>
            <a:ext cx="7612468" cy="2743200"/>
          </a:xfrm>
        </p:spPr>
        <p:txBody>
          <a:bodyPr>
            <a:normAutofit/>
          </a:bodyPr>
          <a:lstStyle/>
          <a:p>
            <a:pPr marL="342900" indent="-3429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Google</a:t>
            </a:r>
          </a:p>
          <a:p>
            <a:pPr marL="342900" indent="-3429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AMD</a:t>
            </a:r>
          </a:p>
          <a:p>
            <a:pPr marL="342900" indent="-3429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Tesla</a:t>
            </a:r>
          </a:p>
        </p:txBody>
      </p:sp>
      <p:pic>
        <p:nvPicPr>
          <p:cNvPr id="4"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00200" y="68484"/>
            <a:ext cx="5715000" cy="9144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45731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5D60C-745E-4724-8DA7-A252639E8DFE}"/>
              </a:ext>
            </a:extLst>
          </p:cNvPr>
          <p:cNvSpPr>
            <a:spLocks noGrp="1"/>
          </p:cNvSpPr>
          <p:nvPr>
            <p:ph type="title"/>
          </p:nvPr>
        </p:nvSpPr>
        <p:spPr>
          <a:xfrm>
            <a:off x="0" y="914400"/>
            <a:ext cx="9086850" cy="1447800"/>
          </a:xfrm>
        </p:spPr>
        <p:txBody>
          <a:bodyPr>
            <a:normAutofit/>
          </a:bodyPr>
          <a:lstStyle/>
          <a:p>
            <a:br>
              <a:rPr lang="en-IN" sz="1600" b="1" dirty="0"/>
            </a:br>
            <a:br>
              <a:rPr lang="en-IN" sz="1600" b="1" dirty="0"/>
            </a:br>
            <a:endParaRPr lang="en-IN" sz="3200" dirty="0"/>
          </a:p>
        </p:txBody>
      </p:sp>
      <p:pic>
        <p:nvPicPr>
          <p:cNvPr id="4"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0" y="152400"/>
            <a:ext cx="5715000" cy="10613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
        <p:nvSpPr>
          <p:cNvPr id="7" name="TextBox 6">
            <a:extLst>
              <a:ext uri="{FF2B5EF4-FFF2-40B4-BE49-F238E27FC236}">
                <a16:creationId xmlns:a16="http://schemas.microsoft.com/office/drawing/2014/main" id="{F0DCDCA8-AE29-481B-A34C-8535B7BFFB2B}"/>
              </a:ext>
            </a:extLst>
          </p:cNvPr>
          <p:cNvSpPr txBox="1"/>
          <p:nvPr/>
        </p:nvSpPr>
        <p:spPr>
          <a:xfrm>
            <a:off x="228600" y="1447800"/>
            <a:ext cx="8001000" cy="6463308"/>
          </a:xfrm>
          <a:prstGeom prst="rect">
            <a:avLst/>
          </a:prstGeom>
          <a:noFill/>
        </p:spPr>
        <p:txBody>
          <a:bodyPr wrap="square">
            <a:spAutoFit/>
          </a:bodyPr>
          <a:lstStyle/>
          <a:p>
            <a:r>
              <a:rPr lang="en-IN" b="1" dirty="0">
                <a:latin typeface="Times New Roman" panose="02020603050405020304" pitchFamily="18" charset="0"/>
                <a:cs typeface="Times New Roman" panose="02020603050405020304" pitchFamily="18" charset="0"/>
              </a:rPr>
              <a:t>Artificial Neural Network</a:t>
            </a: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Artificial Neural Networks are computational models and inspire by the human brain. Many of the recent advancements have been made in the field of Artificial Intelligence, including Voice Recognition, Image Recognition, Robotics using Artificial Neural Networks. Artificial Neural Networks are the biologically inspired simulations performed on the computer to perform certain specific tasks like – </a:t>
            </a: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Clustering</a:t>
            </a: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Classification</a:t>
            </a: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Pattern Recognition</a:t>
            </a:r>
          </a:p>
          <a:p>
            <a:endParaRPr lang="en-US"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Support Vector Machine</a:t>
            </a:r>
          </a:p>
          <a:p>
            <a:pPr marL="342900" indent="-34290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Support Vector Machine or SVM is one of the most popular Supervised Learning algorithms, which is used for Classification as well as Regression problems. However, primarily, it is used for Classification problems in Machine Learn</a:t>
            </a:r>
          </a:p>
          <a:p>
            <a:pPr marL="342900" indent="-342900">
              <a:buFont typeface="Wingdings" panose="05000000000000000000" pitchFamily="2" charset="2"/>
              <a:buChar char="Ø"/>
            </a:pPr>
            <a:endParaRPr lang="en-IN"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SVM can be of two types:</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Linear SVM</a:t>
            </a: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Non-linear SVM</a:t>
            </a:r>
          </a:p>
          <a:p>
            <a:endParaRPr lang="en-IN" b="1" dirty="0">
              <a:latin typeface="Times New Roman" panose="02020603050405020304" pitchFamily="18" charset="0"/>
              <a:cs typeface="Times New Roman" panose="02020603050405020304" pitchFamily="18" charset="0"/>
            </a:endParaRPr>
          </a:p>
          <a:p>
            <a:endParaRPr lang="en-IN" b="1"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0</a:t>
            </a:r>
          </a:p>
        </p:txBody>
      </p:sp>
    </p:spTree>
    <p:extLst>
      <p:ext uri="{BB962C8B-B14F-4D97-AF65-F5344CB8AC3E}">
        <p14:creationId xmlns:p14="http://schemas.microsoft.com/office/powerpoint/2010/main" val="24116900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7FA23-8B41-4687-B30A-E62E7CDDD3EB}"/>
              </a:ext>
            </a:extLst>
          </p:cNvPr>
          <p:cNvSpPr>
            <a:spLocks noGrp="1"/>
          </p:cNvSpPr>
          <p:nvPr>
            <p:ph type="title"/>
          </p:nvPr>
        </p:nvSpPr>
        <p:spPr>
          <a:xfrm>
            <a:off x="498839" y="1828800"/>
            <a:ext cx="7765322" cy="3124200"/>
          </a:xfrm>
        </p:spPr>
        <p:txBody>
          <a:bodyPr>
            <a:noAutofit/>
          </a:bodyPr>
          <a:lstStyle/>
          <a:p>
            <a:pPr marL="342900" indent="-342900"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It is special kind of recurrent neural network that is capable of learning long </a:t>
            </a:r>
            <a:r>
              <a:rPr lang="en-US" sz="1800" dirty="0" err="1">
                <a:latin typeface="Times New Roman" panose="02020603050405020304" pitchFamily="18" charset="0"/>
                <a:cs typeface="Times New Roman" panose="02020603050405020304" pitchFamily="18" charset="0"/>
              </a:rPr>
              <a:t>term.Long</a:t>
            </a:r>
            <a:r>
              <a:rPr lang="en-US" sz="1800" dirty="0">
                <a:latin typeface="Times New Roman" panose="02020603050405020304" pitchFamily="18" charset="0"/>
                <a:cs typeface="Times New Roman" panose="02020603050405020304" pitchFamily="18" charset="0"/>
              </a:rPr>
              <a:t> Short Term Memory is a kind of recurrent neural network. In RNN output from the last step is fed as input in the current step. LSTM was designed by </a:t>
            </a:r>
            <a:r>
              <a:rPr lang="en-US" sz="1800" dirty="0" err="1">
                <a:latin typeface="Times New Roman" panose="02020603050405020304" pitchFamily="18" charset="0"/>
                <a:cs typeface="Times New Roman" panose="02020603050405020304" pitchFamily="18" charset="0"/>
              </a:rPr>
              <a:t>Hochreiter</a:t>
            </a:r>
            <a:r>
              <a:rPr lang="en-US" sz="1800" dirty="0">
                <a:latin typeface="Times New Roman" panose="02020603050405020304" pitchFamily="18" charset="0"/>
                <a:cs typeface="Times New Roman" panose="02020603050405020304" pitchFamily="18" charset="0"/>
              </a:rPr>
              <a:t> &amp; </a:t>
            </a:r>
            <a:r>
              <a:rPr lang="en-US" sz="1800" dirty="0" err="1">
                <a:latin typeface="Times New Roman" panose="02020603050405020304" pitchFamily="18" charset="0"/>
                <a:cs typeface="Times New Roman" panose="02020603050405020304" pitchFamily="18" charset="0"/>
              </a:rPr>
              <a:t>Schmidhuber</a:t>
            </a:r>
            <a:r>
              <a:rPr lang="en-US" sz="1800" dirty="0">
                <a:latin typeface="Times New Roman" panose="02020603050405020304" pitchFamily="18" charset="0"/>
                <a:cs typeface="Times New Roman" panose="02020603050405020304" pitchFamily="18" charset="0"/>
              </a:rPr>
              <a:t>. It tackled the problem of long-term dependencies of RNN in which the RNN cannot predict the word stored in the long-term memory but can give more accurate predictions from the recent information. As the gap length increases RNN does not give an efficient performance. LSTM can by default retain the information for a long period of time. It is used for processing, predicting, and classifying on the basis data. </a:t>
            </a:r>
            <a:br>
              <a:rPr lang="en-US" sz="1800" dirty="0">
                <a:latin typeface="Times New Roman" panose="02020603050405020304" pitchFamily="18" charset="0"/>
                <a:cs typeface="Times New Roman" panose="02020603050405020304" pitchFamily="18" charset="0"/>
              </a:rPr>
            </a:br>
            <a:endParaRPr lang="en-IN" sz="1800" dirty="0">
              <a:latin typeface="Times New Roman" panose="02020603050405020304" pitchFamily="18" charset="0"/>
              <a:cs typeface="Times New Roman" panose="02020603050405020304" pitchFamily="18" charset="0"/>
            </a:endParaRPr>
          </a:p>
        </p:txBody>
      </p:sp>
      <p:sp>
        <p:nvSpPr>
          <p:cNvPr id="4" name="Text Placeholder 3">
            <a:extLst>
              <a:ext uri="{FF2B5EF4-FFF2-40B4-BE49-F238E27FC236}">
                <a16:creationId xmlns:a16="http://schemas.microsoft.com/office/drawing/2014/main" id="{C822AE5D-5CD2-406E-A8A4-7F78F825B6B9}"/>
              </a:ext>
            </a:extLst>
          </p:cNvPr>
          <p:cNvSpPr>
            <a:spLocks noGrp="1"/>
          </p:cNvSpPr>
          <p:nvPr>
            <p:ph type="body" sz="half" idx="2"/>
          </p:nvPr>
        </p:nvSpPr>
        <p:spPr>
          <a:xfrm>
            <a:off x="475979" y="1295400"/>
            <a:ext cx="7765322" cy="1447800"/>
          </a:xfrm>
        </p:spPr>
        <p:txBody>
          <a:bodyPr/>
          <a:lstStyle/>
          <a:p>
            <a:pPr algn="l"/>
            <a:r>
              <a:rPr lang="en-IN" sz="2400" b="1" dirty="0"/>
              <a:t>LONG SHORT TERM MEMORY</a:t>
            </a:r>
            <a:br>
              <a:rPr lang="en-IN" sz="1600" b="1" dirty="0"/>
            </a:br>
            <a:r>
              <a:rPr lang="en-IN" sz="1600" b="1" dirty="0"/>
              <a:t>    </a:t>
            </a:r>
            <a:br>
              <a:rPr lang="en-IN" sz="1200" dirty="0"/>
            </a:br>
            <a:br>
              <a:rPr lang="en-IN" sz="1200" b="1" dirty="0"/>
            </a:br>
            <a:endParaRPr lang="en-IN" dirty="0"/>
          </a:p>
        </p:txBody>
      </p:sp>
      <p:pic>
        <p:nvPicPr>
          <p:cNvPr id="3" name="Picture 1">
            <a:extLst>
              <a:ext uri="{FF2B5EF4-FFF2-40B4-BE49-F238E27FC236}">
                <a16:creationId xmlns:a16="http://schemas.microsoft.com/office/drawing/2014/main" id="{70C1073D-181F-4E2D-BB5F-9F27247591B3}"/>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95400" y="115592"/>
            <a:ext cx="5715000" cy="10613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6" name="Picture 5">
            <a:extLst>
              <a:ext uri="{FF2B5EF4-FFF2-40B4-BE49-F238E27FC236}">
                <a16:creationId xmlns:a16="http://schemas.microsoft.com/office/drawing/2014/main" id="{43E430BD-CDE6-4ECA-BA71-3AB568EF4C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38449" y="4856986"/>
            <a:ext cx="3467102" cy="1411227"/>
          </a:xfrm>
          <a:prstGeom prst="rect">
            <a:avLst/>
          </a:prstGeom>
        </p:spPr>
      </p:pic>
    </p:spTree>
    <p:extLst>
      <p:ext uri="{BB962C8B-B14F-4D97-AF65-F5344CB8AC3E}">
        <p14:creationId xmlns:p14="http://schemas.microsoft.com/office/powerpoint/2010/main" val="23261006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231E4-726A-48EF-9929-3A22F8AC0280}"/>
              </a:ext>
            </a:extLst>
          </p:cNvPr>
          <p:cNvSpPr>
            <a:spLocks noGrp="1"/>
          </p:cNvSpPr>
          <p:nvPr>
            <p:ph type="ctrTitle"/>
          </p:nvPr>
        </p:nvSpPr>
        <p:spPr>
          <a:xfrm>
            <a:off x="76200" y="781050"/>
            <a:ext cx="9067800" cy="971550"/>
          </a:xfrm>
        </p:spPr>
        <p:txBody>
          <a:bodyPr>
            <a:noAutofit/>
          </a:bodyPr>
          <a:lstStyle/>
          <a:p>
            <a:r>
              <a:rPr lang="en-IN" sz="3900" dirty="0">
                <a:latin typeface="Times New Roman" panose="02020603050405020304" pitchFamily="18" charset="0"/>
                <a:cs typeface="Times New Roman" panose="02020603050405020304" pitchFamily="18" charset="0"/>
              </a:rPr>
              <a:t>   Django</a:t>
            </a:r>
            <a:endParaRPr lang="en-IN" sz="32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1274EBD3-9C40-4247-AE16-6E4410E12F5D}"/>
              </a:ext>
            </a:extLst>
          </p:cNvPr>
          <p:cNvSpPr>
            <a:spLocks noGrp="1"/>
          </p:cNvSpPr>
          <p:nvPr>
            <p:ph type="subTitle" idx="1"/>
          </p:nvPr>
        </p:nvSpPr>
        <p:spPr>
          <a:xfrm>
            <a:off x="457200" y="1447800"/>
            <a:ext cx="8229600" cy="5257800"/>
          </a:xfrm>
        </p:spPr>
        <p:txBody>
          <a:bodyPr>
            <a:normAutofit/>
          </a:bodyPr>
          <a:lstStyle/>
          <a:p>
            <a:pPr marL="457200" indent="-457200" algn="just">
              <a:buFont typeface="Wingdings" panose="05000000000000000000" pitchFamily="2" charset="2"/>
              <a:buChar char="Ø"/>
            </a:pPr>
            <a:endParaRPr lang="en-IN" sz="2800" cap="none" dirty="0">
              <a:solidFill>
                <a:schemeClr val="tx1"/>
              </a:solidFill>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Django is a widely used free, open-source, and high-level web development framework. It provides a lot of features to the developers "out of the box," . </a:t>
            </a:r>
          </a:p>
          <a:p>
            <a:pPr marL="457200" indent="-457200" algn="just">
              <a:buFont typeface="Wingdings" panose="05000000000000000000" pitchFamily="2" charset="2"/>
              <a:buChar char="Ø"/>
            </a:pPr>
            <a:endParaRPr lang="en-US" sz="2800" dirty="0">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So development can be rapid. However, websites built from it are secured, scalable, and maintainable at the same time.</a:t>
            </a:r>
            <a:endParaRPr lang="en-IN" sz="2800" cap="none" dirty="0">
              <a:solidFill>
                <a:schemeClr val="tx1"/>
              </a:solidFill>
              <a:latin typeface="Times New Roman" panose="02020603050405020304" pitchFamily="18" charset="0"/>
              <a:cs typeface="Times New Roman" panose="02020603050405020304" pitchFamily="18" charset="0"/>
            </a:endParaRPr>
          </a:p>
          <a:p>
            <a:pPr algn="just"/>
            <a:endParaRPr lang="en-IN" sz="2800" cap="none" dirty="0">
              <a:solidFill>
                <a:schemeClr val="tx1"/>
              </a:solidFill>
              <a:latin typeface="Times New Roman" panose="02020603050405020304" pitchFamily="18" charset="0"/>
              <a:cs typeface="Times New Roman" panose="02020603050405020304" pitchFamily="18" charset="0"/>
            </a:endParaRPr>
          </a:p>
        </p:txBody>
      </p:sp>
      <p:pic>
        <p:nvPicPr>
          <p:cNvPr id="4"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95400" y="76200"/>
            <a:ext cx="5715000" cy="9334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75090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15191-C758-4EAE-B82C-6AF787AC6980}"/>
              </a:ext>
            </a:extLst>
          </p:cNvPr>
          <p:cNvSpPr>
            <a:spLocks noGrp="1"/>
          </p:cNvSpPr>
          <p:nvPr>
            <p:ph type="title"/>
          </p:nvPr>
        </p:nvSpPr>
        <p:spPr>
          <a:xfrm>
            <a:off x="457200" y="914400"/>
            <a:ext cx="8229600" cy="609600"/>
          </a:xfrm>
        </p:spPr>
        <p:txBody>
          <a:bodyPr>
            <a:noAutofit/>
          </a:bodyPr>
          <a:lstStyle/>
          <a:p>
            <a:pPr algn="ctr"/>
            <a:r>
              <a:rPr lang="en-IN" sz="3200" dirty="0">
                <a:latin typeface="Times New Roman" panose="02020603050405020304" pitchFamily="18" charset="0"/>
                <a:cs typeface="Times New Roman" panose="02020603050405020304" pitchFamily="18" charset="0"/>
              </a:rPr>
              <a:t>Module Implementation</a:t>
            </a:r>
          </a:p>
        </p:txBody>
      </p:sp>
      <p:sp>
        <p:nvSpPr>
          <p:cNvPr id="3" name="Content Placeholder 2">
            <a:extLst>
              <a:ext uri="{FF2B5EF4-FFF2-40B4-BE49-F238E27FC236}">
                <a16:creationId xmlns:a16="http://schemas.microsoft.com/office/drawing/2014/main" id="{1321DBCC-1E39-4FDF-8DFF-B9D5AA43D62A}"/>
              </a:ext>
            </a:extLst>
          </p:cNvPr>
          <p:cNvSpPr>
            <a:spLocks noGrp="1"/>
          </p:cNvSpPr>
          <p:nvPr>
            <p:ph idx="1"/>
          </p:nvPr>
        </p:nvSpPr>
        <p:spPr>
          <a:xfrm>
            <a:off x="381000" y="1600200"/>
            <a:ext cx="8382000" cy="38862000"/>
          </a:xfrm>
        </p:spPr>
        <p:txBody>
          <a:bodyPr>
            <a:noAutofit/>
          </a:bodyPr>
          <a:lstStyle/>
          <a:p>
            <a:pPr marL="0" indent="0">
              <a:lnSpc>
                <a:spcPct val="120000"/>
              </a:lnSpc>
              <a:buNone/>
            </a:pPr>
            <a:endParaRPr lang="en-IN" sz="4000" dirty="0">
              <a:latin typeface="Times New Roman" panose="02020603050405020304" pitchFamily="18" charset="0"/>
              <a:cs typeface="Times New Roman" panose="02020603050405020304" pitchFamily="18" charset="0"/>
            </a:endParaRPr>
          </a:p>
          <a:p>
            <a:pPr lvl="2" algn="just">
              <a:lnSpc>
                <a:spcPct val="120000"/>
              </a:lnSpc>
              <a:buFont typeface="Wingdings" panose="05000000000000000000" pitchFamily="2" charset="2"/>
              <a:buChar char="ü"/>
            </a:pPr>
            <a:endParaRPr lang="en-IN" sz="4000" dirty="0">
              <a:latin typeface="Times New Roman" panose="02020603050405020304" pitchFamily="18" charset="0"/>
              <a:cs typeface="Times New Roman" panose="02020603050405020304" pitchFamily="18" charset="0"/>
            </a:endParaRPr>
          </a:p>
          <a:p>
            <a:pPr marL="685800" lvl="2" indent="0">
              <a:lnSpc>
                <a:spcPct val="120000"/>
              </a:lnSpc>
              <a:buNone/>
            </a:pPr>
            <a:endParaRPr lang="en-IN" sz="4000" dirty="0">
              <a:latin typeface="Times New Roman" panose="02020603050405020304" pitchFamily="18" charset="0"/>
              <a:cs typeface="Times New Roman" panose="02020603050405020304" pitchFamily="18" charset="0"/>
            </a:endParaRPr>
          </a:p>
          <a:p>
            <a:pPr marL="0" indent="0">
              <a:lnSpc>
                <a:spcPct val="120000"/>
              </a:lnSpc>
              <a:buNone/>
            </a:pPr>
            <a:endParaRPr lang="en-IN" sz="4000" dirty="0">
              <a:latin typeface="Times New Roman" panose="02020603050405020304" pitchFamily="18" charset="0"/>
              <a:cs typeface="Times New Roman" panose="02020603050405020304" pitchFamily="18" charset="0"/>
            </a:endParaRPr>
          </a:p>
          <a:p>
            <a:pPr marL="0" indent="0">
              <a:buNone/>
            </a:pPr>
            <a:endParaRPr lang="en-IN" sz="4000" dirty="0">
              <a:latin typeface="Times New Roman" panose="02020603050405020304" pitchFamily="18" charset="0"/>
              <a:cs typeface="Times New Roman" panose="02020603050405020304" pitchFamily="18" charset="0"/>
            </a:endParaRPr>
          </a:p>
          <a:p>
            <a:pPr marL="2743200" lvl="6" indent="0">
              <a:buNone/>
            </a:pPr>
            <a:r>
              <a:rPr lang="en-IN" sz="4000" dirty="0">
                <a:latin typeface="Times New Roman" panose="02020603050405020304" pitchFamily="18" charset="0"/>
                <a:cs typeface="Times New Roman" panose="02020603050405020304" pitchFamily="18" charset="0"/>
              </a:rPr>
              <a:t>                                                                                                                                                                  </a:t>
            </a:r>
          </a:p>
        </p:txBody>
      </p:sp>
      <p:pic>
        <p:nvPicPr>
          <p:cNvPr id="4"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14500" y="0"/>
            <a:ext cx="5715000" cy="9334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
        <p:nvSpPr>
          <p:cNvPr id="5" name="AutoShape 2">
            <a:extLst>
              <a:ext uri="{FF2B5EF4-FFF2-40B4-BE49-F238E27FC236}">
                <a16:creationId xmlns:a16="http://schemas.microsoft.com/office/drawing/2014/main" id="{7E2B9E9C-699B-4C7C-AADD-02073BC44941}"/>
              </a:ext>
            </a:extLst>
          </p:cNvPr>
          <p:cNvSpPr>
            <a:spLocks noChangeAspect="1" noChangeArrowheads="1"/>
          </p:cNvSpPr>
          <p:nvPr/>
        </p:nvSpPr>
        <p:spPr bwMode="auto">
          <a:xfrm>
            <a:off x="4419600" y="3276600"/>
            <a:ext cx="304800" cy="2286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7" name="AutoShape 6">
            <a:extLst>
              <a:ext uri="{FF2B5EF4-FFF2-40B4-BE49-F238E27FC236}">
                <a16:creationId xmlns:a16="http://schemas.microsoft.com/office/drawing/2014/main" id="{4D520ADE-EC1A-46E0-ABD6-A6C31BD2AF1D}"/>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0" name="AutoShape 10">
            <a:extLst>
              <a:ext uri="{FF2B5EF4-FFF2-40B4-BE49-F238E27FC236}">
                <a16:creationId xmlns:a16="http://schemas.microsoft.com/office/drawing/2014/main" id="{69A31F21-985B-4BAB-94A9-CCD15BC483EC}"/>
              </a:ext>
            </a:extLst>
          </p:cNvPr>
          <p:cNvSpPr>
            <a:spLocks noChangeAspect="1" noChangeArrowheads="1"/>
          </p:cNvSpPr>
          <p:nvPr/>
        </p:nvSpPr>
        <p:spPr bwMode="auto">
          <a:xfrm>
            <a:off x="4572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6" name="Picture 5">
            <a:extLst>
              <a:ext uri="{FF2B5EF4-FFF2-40B4-BE49-F238E27FC236}">
                <a16:creationId xmlns:a16="http://schemas.microsoft.com/office/drawing/2014/main" id="{88305A91-F0DA-4F7A-8EB8-420A80F1E3E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81000" y="1507603"/>
            <a:ext cx="8534400" cy="4800600"/>
          </a:xfrm>
          <a:prstGeom prst="rect">
            <a:avLst/>
          </a:prstGeom>
        </p:spPr>
      </p:pic>
    </p:spTree>
    <p:extLst>
      <p:ext uri="{BB962C8B-B14F-4D97-AF65-F5344CB8AC3E}">
        <p14:creationId xmlns:p14="http://schemas.microsoft.com/office/powerpoint/2010/main" val="20184234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15191-C758-4EAE-B82C-6AF787AC6980}"/>
              </a:ext>
            </a:extLst>
          </p:cNvPr>
          <p:cNvSpPr>
            <a:spLocks noGrp="1"/>
          </p:cNvSpPr>
          <p:nvPr>
            <p:ph type="title"/>
          </p:nvPr>
        </p:nvSpPr>
        <p:spPr>
          <a:xfrm>
            <a:off x="457200" y="914400"/>
            <a:ext cx="8229600" cy="609600"/>
          </a:xfrm>
        </p:spPr>
        <p:txBody>
          <a:bodyPr>
            <a:noAutofit/>
          </a:bodyPr>
          <a:lstStyle/>
          <a:p>
            <a:pPr algn="ctr"/>
            <a:r>
              <a:rPr lang="en-IN" sz="3200" dirty="0">
                <a:latin typeface="Times New Roman" panose="02020603050405020304" pitchFamily="18" charset="0"/>
                <a:cs typeface="Times New Roman" panose="02020603050405020304" pitchFamily="18" charset="0"/>
              </a:rPr>
              <a:t>Module Implementation</a:t>
            </a:r>
          </a:p>
        </p:txBody>
      </p:sp>
      <p:sp>
        <p:nvSpPr>
          <p:cNvPr id="3" name="Content Placeholder 2">
            <a:extLst>
              <a:ext uri="{FF2B5EF4-FFF2-40B4-BE49-F238E27FC236}">
                <a16:creationId xmlns:a16="http://schemas.microsoft.com/office/drawing/2014/main" id="{1321DBCC-1E39-4FDF-8DFF-B9D5AA43D62A}"/>
              </a:ext>
            </a:extLst>
          </p:cNvPr>
          <p:cNvSpPr>
            <a:spLocks noGrp="1"/>
          </p:cNvSpPr>
          <p:nvPr>
            <p:ph idx="1"/>
          </p:nvPr>
        </p:nvSpPr>
        <p:spPr>
          <a:xfrm>
            <a:off x="381000" y="1600200"/>
            <a:ext cx="8382000" cy="38862000"/>
          </a:xfrm>
        </p:spPr>
        <p:txBody>
          <a:bodyPr>
            <a:noAutofit/>
          </a:bodyPr>
          <a:lstStyle/>
          <a:p>
            <a:pPr marL="0" indent="0">
              <a:lnSpc>
                <a:spcPct val="120000"/>
              </a:lnSpc>
              <a:buNone/>
            </a:pPr>
            <a:r>
              <a:rPr lang="en-IN" sz="4000" dirty="0">
                <a:latin typeface="Times New Roman" panose="02020603050405020304" pitchFamily="18" charset="0"/>
                <a:cs typeface="Times New Roman" panose="02020603050405020304" pitchFamily="18" charset="0"/>
              </a:rPr>
              <a:t>Screen shot and output of module</a:t>
            </a:r>
          </a:p>
          <a:p>
            <a:pPr marL="0" indent="0">
              <a:lnSpc>
                <a:spcPct val="120000"/>
              </a:lnSpc>
              <a:buNone/>
            </a:pPr>
            <a:endParaRPr lang="en-IN" sz="4000" dirty="0">
              <a:latin typeface="Times New Roman" panose="02020603050405020304" pitchFamily="18" charset="0"/>
              <a:cs typeface="Times New Roman" panose="02020603050405020304" pitchFamily="18" charset="0"/>
            </a:endParaRPr>
          </a:p>
          <a:p>
            <a:pPr lvl="2" algn="just">
              <a:lnSpc>
                <a:spcPct val="120000"/>
              </a:lnSpc>
              <a:buFont typeface="Wingdings" panose="05000000000000000000" pitchFamily="2" charset="2"/>
              <a:buChar char="ü"/>
            </a:pPr>
            <a:endParaRPr lang="en-IN" sz="4000" dirty="0">
              <a:latin typeface="Times New Roman" panose="02020603050405020304" pitchFamily="18" charset="0"/>
              <a:cs typeface="Times New Roman" panose="02020603050405020304" pitchFamily="18" charset="0"/>
            </a:endParaRPr>
          </a:p>
          <a:p>
            <a:pPr marL="685800" lvl="2" indent="0">
              <a:lnSpc>
                <a:spcPct val="120000"/>
              </a:lnSpc>
              <a:buNone/>
            </a:pPr>
            <a:endParaRPr lang="en-IN" sz="4000" dirty="0">
              <a:latin typeface="Times New Roman" panose="02020603050405020304" pitchFamily="18" charset="0"/>
              <a:cs typeface="Times New Roman" panose="02020603050405020304" pitchFamily="18" charset="0"/>
            </a:endParaRPr>
          </a:p>
          <a:p>
            <a:pPr marL="0" indent="0">
              <a:lnSpc>
                <a:spcPct val="120000"/>
              </a:lnSpc>
              <a:buNone/>
            </a:pPr>
            <a:endParaRPr lang="en-IN" sz="4000" dirty="0">
              <a:latin typeface="Times New Roman" panose="02020603050405020304" pitchFamily="18" charset="0"/>
              <a:cs typeface="Times New Roman" panose="02020603050405020304" pitchFamily="18" charset="0"/>
            </a:endParaRPr>
          </a:p>
          <a:p>
            <a:pPr marL="0" indent="0">
              <a:buNone/>
            </a:pPr>
            <a:endParaRPr lang="en-IN" sz="4000" dirty="0">
              <a:latin typeface="Times New Roman" panose="02020603050405020304" pitchFamily="18" charset="0"/>
              <a:cs typeface="Times New Roman" panose="02020603050405020304" pitchFamily="18" charset="0"/>
            </a:endParaRPr>
          </a:p>
          <a:p>
            <a:pPr marL="2743200" lvl="6" indent="0">
              <a:buNone/>
            </a:pPr>
            <a:r>
              <a:rPr lang="en-IN" sz="4000" dirty="0">
                <a:latin typeface="Times New Roman" panose="02020603050405020304" pitchFamily="18" charset="0"/>
                <a:cs typeface="Times New Roman" panose="02020603050405020304" pitchFamily="18" charset="0"/>
              </a:rPr>
              <a:t>                                                                                                                                                                  </a:t>
            </a:r>
          </a:p>
        </p:txBody>
      </p:sp>
      <p:pic>
        <p:nvPicPr>
          <p:cNvPr id="4"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14500" y="0"/>
            <a:ext cx="5715000" cy="9334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
        <p:nvSpPr>
          <p:cNvPr id="5" name="AutoShape 2">
            <a:extLst>
              <a:ext uri="{FF2B5EF4-FFF2-40B4-BE49-F238E27FC236}">
                <a16:creationId xmlns:a16="http://schemas.microsoft.com/office/drawing/2014/main" id="{7E2B9E9C-699B-4C7C-AADD-02073BC44941}"/>
              </a:ext>
            </a:extLst>
          </p:cNvPr>
          <p:cNvSpPr>
            <a:spLocks noChangeAspect="1" noChangeArrowheads="1"/>
          </p:cNvSpPr>
          <p:nvPr/>
        </p:nvSpPr>
        <p:spPr bwMode="auto">
          <a:xfrm>
            <a:off x="4419600" y="3276600"/>
            <a:ext cx="304800" cy="2286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7" name="AutoShape 6">
            <a:extLst>
              <a:ext uri="{FF2B5EF4-FFF2-40B4-BE49-F238E27FC236}">
                <a16:creationId xmlns:a16="http://schemas.microsoft.com/office/drawing/2014/main" id="{4D520ADE-EC1A-46E0-ABD6-A6C31BD2AF1D}"/>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9" name="Picture 8">
            <a:extLst>
              <a:ext uri="{FF2B5EF4-FFF2-40B4-BE49-F238E27FC236}">
                <a16:creationId xmlns:a16="http://schemas.microsoft.com/office/drawing/2014/main" id="{235E22A2-6D5F-41E1-B11A-C0871E4E9A2E}"/>
              </a:ext>
            </a:extLst>
          </p:cNvPr>
          <p:cNvPicPr>
            <a:picLocks noChangeAspect="1"/>
          </p:cNvPicPr>
          <p:nvPr/>
        </p:nvPicPr>
        <p:blipFill>
          <a:blip r:embed="rId3"/>
          <a:stretch>
            <a:fillRect/>
          </a:stretch>
        </p:blipFill>
        <p:spPr>
          <a:xfrm>
            <a:off x="372319" y="1621660"/>
            <a:ext cx="8382000" cy="4714875"/>
          </a:xfrm>
          <a:prstGeom prst="rect">
            <a:avLst/>
          </a:prstGeom>
        </p:spPr>
      </p:pic>
      <p:sp>
        <p:nvSpPr>
          <p:cNvPr id="10" name="AutoShape 10">
            <a:extLst>
              <a:ext uri="{FF2B5EF4-FFF2-40B4-BE49-F238E27FC236}">
                <a16:creationId xmlns:a16="http://schemas.microsoft.com/office/drawing/2014/main" id="{69A31F21-985B-4BAB-94A9-CCD15BC483EC}"/>
              </a:ext>
            </a:extLst>
          </p:cNvPr>
          <p:cNvSpPr>
            <a:spLocks noChangeAspect="1" noChangeArrowheads="1"/>
          </p:cNvSpPr>
          <p:nvPr/>
        </p:nvSpPr>
        <p:spPr bwMode="auto">
          <a:xfrm>
            <a:off x="4572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36282795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15191-C758-4EAE-B82C-6AF787AC6980}"/>
              </a:ext>
            </a:extLst>
          </p:cNvPr>
          <p:cNvSpPr>
            <a:spLocks noGrp="1"/>
          </p:cNvSpPr>
          <p:nvPr>
            <p:ph type="title"/>
          </p:nvPr>
        </p:nvSpPr>
        <p:spPr>
          <a:xfrm>
            <a:off x="457200" y="914400"/>
            <a:ext cx="8229600" cy="609600"/>
          </a:xfrm>
        </p:spPr>
        <p:txBody>
          <a:bodyPr>
            <a:noAutofit/>
          </a:bodyPr>
          <a:lstStyle/>
          <a:p>
            <a:pPr algn="ctr"/>
            <a:r>
              <a:rPr lang="en-IN" sz="3200" dirty="0">
                <a:latin typeface="Times New Roman" panose="02020603050405020304" pitchFamily="18" charset="0"/>
                <a:cs typeface="Times New Roman" panose="02020603050405020304" pitchFamily="18" charset="0"/>
              </a:rPr>
              <a:t>Module Implementation</a:t>
            </a:r>
          </a:p>
        </p:txBody>
      </p:sp>
      <p:sp>
        <p:nvSpPr>
          <p:cNvPr id="3" name="Content Placeholder 2">
            <a:extLst>
              <a:ext uri="{FF2B5EF4-FFF2-40B4-BE49-F238E27FC236}">
                <a16:creationId xmlns:a16="http://schemas.microsoft.com/office/drawing/2014/main" id="{1321DBCC-1E39-4FDF-8DFF-B9D5AA43D62A}"/>
              </a:ext>
            </a:extLst>
          </p:cNvPr>
          <p:cNvSpPr>
            <a:spLocks noGrp="1"/>
          </p:cNvSpPr>
          <p:nvPr>
            <p:ph idx="1"/>
          </p:nvPr>
        </p:nvSpPr>
        <p:spPr>
          <a:xfrm>
            <a:off x="381000" y="1600200"/>
            <a:ext cx="8382000" cy="38862000"/>
          </a:xfrm>
        </p:spPr>
        <p:txBody>
          <a:bodyPr>
            <a:noAutofit/>
          </a:bodyPr>
          <a:lstStyle/>
          <a:p>
            <a:pPr marL="0" indent="0">
              <a:lnSpc>
                <a:spcPct val="120000"/>
              </a:lnSpc>
              <a:buNone/>
            </a:pPr>
            <a:r>
              <a:rPr lang="en-IN" sz="4000" dirty="0">
                <a:latin typeface="Times New Roman" panose="02020603050405020304" pitchFamily="18" charset="0"/>
                <a:cs typeface="Times New Roman" panose="02020603050405020304" pitchFamily="18" charset="0"/>
              </a:rPr>
              <a:t>Screen shot and output of module</a:t>
            </a:r>
          </a:p>
          <a:p>
            <a:pPr marL="0" indent="0">
              <a:lnSpc>
                <a:spcPct val="120000"/>
              </a:lnSpc>
              <a:buNone/>
            </a:pPr>
            <a:endParaRPr lang="en-IN" sz="4000" dirty="0">
              <a:latin typeface="Times New Roman" panose="02020603050405020304" pitchFamily="18" charset="0"/>
              <a:cs typeface="Times New Roman" panose="02020603050405020304" pitchFamily="18" charset="0"/>
            </a:endParaRPr>
          </a:p>
          <a:p>
            <a:pPr lvl="2" algn="just">
              <a:lnSpc>
                <a:spcPct val="120000"/>
              </a:lnSpc>
              <a:buFont typeface="Wingdings" panose="05000000000000000000" pitchFamily="2" charset="2"/>
              <a:buChar char="ü"/>
            </a:pPr>
            <a:endParaRPr lang="en-IN" sz="4000" dirty="0">
              <a:latin typeface="Times New Roman" panose="02020603050405020304" pitchFamily="18" charset="0"/>
              <a:cs typeface="Times New Roman" panose="02020603050405020304" pitchFamily="18" charset="0"/>
            </a:endParaRPr>
          </a:p>
          <a:p>
            <a:pPr marL="685800" lvl="2" indent="0">
              <a:lnSpc>
                <a:spcPct val="120000"/>
              </a:lnSpc>
              <a:buNone/>
            </a:pPr>
            <a:endParaRPr lang="en-IN" sz="4000" dirty="0">
              <a:latin typeface="Times New Roman" panose="02020603050405020304" pitchFamily="18" charset="0"/>
              <a:cs typeface="Times New Roman" panose="02020603050405020304" pitchFamily="18" charset="0"/>
            </a:endParaRPr>
          </a:p>
          <a:p>
            <a:pPr marL="0" indent="0">
              <a:lnSpc>
                <a:spcPct val="120000"/>
              </a:lnSpc>
              <a:buNone/>
            </a:pPr>
            <a:endParaRPr lang="en-IN" sz="4000" dirty="0">
              <a:latin typeface="Times New Roman" panose="02020603050405020304" pitchFamily="18" charset="0"/>
              <a:cs typeface="Times New Roman" panose="02020603050405020304" pitchFamily="18" charset="0"/>
            </a:endParaRPr>
          </a:p>
          <a:p>
            <a:pPr marL="0" indent="0">
              <a:buNone/>
            </a:pPr>
            <a:endParaRPr lang="en-IN" sz="4000" dirty="0">
              <a:latin typeface="Times New Roman" panose="02020603050405020304" pitchFamily="18" charset="0"/>
              <a:cs typeface="Times New Roman" panose="02020603050405020304" pitchFamily="18" charset="0"/>
            </a:endParaRPr>
          </a:p>
          <a:p>
            <a:pPr marL="2743200" lvl="6" indent="0">
              <a:buNone/>
            </a:pPr>
            <a:r>
              <a:rPr lang="en-IN" sz="4000" dirty="0">
                <a:latin typeface="Times New Roman" panose="02020603050405020304" pitchFamily="18" charset="0"/>
                <a:cs typeface="Times New Roman" panose="02020603050405020304" pitchFamily="18" charset="0"/>
              </a:rPr>
              <a:t>                                                                                                                                                                  </a:t>
            </a:r>
          </a:p>
        </p:txBody>
      </p:sp>
      <p:pic>
        <p:nvPicPr>
          <p:cNvPr id="4"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14500" y="0"/>
            <a:ext cx="5715000" cy="9334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
        <p:nvSpPr>
          <p:cNvPr id="5" name="AutoShape 2">
            <a:extLst>
              <a:ext uri="{FF2B5EF4-FFF2-40B4-BE49-F238E27FC236}">
                <a16:creationId xmlns:a16="http://schemas.microsoft.com/office/drawing/2014/main" id="{7E2B9E9C-699B-4C7C-AADD-02073BC44941}"/>
              </a:ext>
            </a:extLst>
          </p:cNvPr>
          <p:cNvSpPr>
            <a:spLocks noChangeAspect="1" noChangeArrowheads="1"/>
          </p:cNvSpPr>
          <p:nvPr/>
        </p:nvSpPr>
        <p:spPr bwMode="auto">
          <a:xfrm>
            <a:off x="4419600" y="3276600"/>
            <a:ext cx="304800" cy="2286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7" name="AutoShape 6">
            <a:extLst>
              <a:ext uri="{FF2B5EF4-FFF2-40B4-BE49-F238E27FC236}">
                <a16:creationId xmlns:a16="http://schemas.microsoft.com/office/drawing/2014/main" id="{4D520ADE-EC1A-46E0-ABD6-A6C31BD2AF1D}"/>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0" name="AutoShape 10">
            <a:extLst>
              <a:ext uri="{FF2B5EF4-FFF2-40B4-BE49-F238E27FC236}">
                <a16:creationId xmlns:a16="http://schemas.microsoft.com/office/drawing/2014/main" id="{69A31F21-985B-4BAB-94A9-CCD15BC483EC}"/>
              </a:ext>
            </a:extLst>
          </p:cNvPr>
          <p:cNvSpPr>
            <a:spLocks noChangeAspect="1" noChangeArrowheads="1"/>
          </p:cNvSpPr>
          <p:nvPr/>
        </p:nvSpPr>
        <p:spPr bwMode="auto">
          <a:xfrm>
            <a:off x="4572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8" name="Picture 7">
            <a:extLst>
              <a:ext uri="{FF2B5EF4-FFF2-40B4-BE49-F238E27FC236}">
                <a16:creationId xmlns:a16="http://schemas.microsoft.com/office/drawing/2014/main" id="{1D66A1B1-A31A-448E-B503-19A094C1FBEB}"/>
              </a:ext>
            </a:extLst>
          </p:cNvPr>
          <p:cNvPicPr>
            <a:picLocks noChangeAspect="1"/>
          </p:cNvPicPr>
          <p:nvPr/>
        </p:nvPicPr>
        <p:blipFill>
          <a:blip r:embed="rId3"/>
          <a:stretch>
            <a:fillRect/>
          </a:stretch>
        </p:blipFill>
        <p:spPr>
          <a:xfrm>
            <a:off x="209550" y="1578015"/>
            <a:ext cx="8724900" cy="4907757"/>
          </a:xfrm>
          <a:prstGeom prst="rect">
            <a:avLst/>
          </a:prstGeom>
        </p:spPr>
      </p:pic>
    </p:spTree>
    <p:extLst>
      <p:ext uri="{BB962C8B-B14F-4D97-AF65-F5344CB8AC3E}">
        <p14:creationId xmlns:p14="http://schemas.microsoft.com/office/powerpoint/2010/main" val="16183920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15191-C758-4EAE-B82C-6AF787AC6980}"/>
              </a:ext>
            </a:extLst>
          </p:cNvPr>
          <p:cNvSpPr>
            <a:spLocks noGrp="1"/>
          </p:cNvSpPr>
          <p:nvPr>
            <p:ph type="title"/>
          </p:nvPr>
        </p:nvSpPr>
        <p:spPr>
          <a:xfrm>
            <a:off x="457200" y="914400"/>
            <a:ext cx="8229600" cy="609600"/>
          </a:xfrm>
        </p:spPr>
        <p:txBody>
          <a:bodyPr>
            <a:noAutofit/>
          </a:bodyPr>
          <a:lstStyle/>
          <a:p>
            <a:pPr algn="ctr"/>
            <a:r>
              <a:rPr lang="en-IN" sz="3200" dirty="0">
                <a:latin typeface="Times New Roman" panose="02020603050405020304" pitchFamily="18" charset="0"/>
                <a:cs typeface="Times New Roman" panose="02020603050405020304" pitchFamily="18" charset="0"/>
              </a:rPr>
              <a:t>Module Implementation</a:t>
            </a:r>
          </a:p>
        </p:txBody>
      </p:sp>
      <p:sp>
        <p:nvSpPr>
          <p:cNvPr id="3" name="Content Placeholder 2">
            <a:extLst>
              <a:ext uri="{FF2B5EF4-FFF2-40B4-BE49-F238E27FC236}">
                <a16:creationId xmlns:a16="http://schemas.microsoft.com/office/drawing/2014/main" id="{1321DBCC-1E39-4FDF-8DFF-B9D5AA43D62A}"/>
              </a:ext>
            </a:extLst>
          </p:cNvPr>
          <p:cNvSpPr>
            <a:spLocks noGrp="1"/>
          </p:cNvSpPr>
          <p:nvPr>
            <p:ph idx="1"/>
          </p:nvPr>
        </p:nvSpPr>
        <p:spPr>
          <a:xfrm>
            <a:off x="381000" y="1600200"/>
            <a:ext cx="8382000" cy="38862000"/>
          </a:xfrm>
        </p:spPr>
        <p:txBody>
          <a:bodyPr>
            <a:noAutofit/>
          </a:bodyPr>
          <a:lstStyle/>
          <a:p>
            <a:pPr marL="0" indent="0">
              <a:lnSpc>
                <a:spcPct val="120000"/>
              </a:lnSpc>
              <a:buNone/>
            </a:pPr>
            <a:r>
              <a:rPr lang="en-IN" sz="4000" dirty="0">
                <a:latin typeface="Times New Roman" panose="02020603050405020304" pitchFamily="18" charset="0"/>
                <a:cs typeface="Times New Roman" panose="02020603050405020304" pitchFamily="18" charset="0"/>
              </a:rPr>
              <a:t>Screen shot and output of module</a:t>
            </a:r>
          </a:p>
          <a:p>
            <a:pPr marL="0" indent="0">
              <a:lnSpc>
                <a:spcPct val="120000"/>
              </a:lnSpc>
              <a:buNone/>
            </a:pPr>
            <a:endParaRPr lang="en-IN" sz="4000" dirty="0">
              <a:latin typeface="Times New Roman" panose="02020603050405020304" pitchFamily="18" charset="0"/>
              <a:cs typeface="Times New Roman" panose="02020603050405020304" pitchFamily="18" charset="0"/>
            </a:endParaRPr>
          </a:p>
          <a:p>
            <a:pPr lvl="2" algn="just">
              <a:lnSpc>
                <a:spcPct val="120000"/>
              </a:lnSpc>
              <a:buFont typeface="Wingdings" panose="05000000000000000000" pitchFamily="2" charset="2"/>
              <a:buChar char="ü"/>
            </a:pPr>
            <a:endParaRPr lang="en-IN" sz="4000" dirty="0">
              <a:latin typeface="Times New Roman" panose="02020603050405020304" pitchFamily="18" charset="0"/>
              <a:cs typeface="Times New Roman" panose="02020603050405020304" pitchFamily="18" charset="0"/>
            </a:endParaRPr>
          </a:p>
          <a:p>
            <a:pPr marL="685800" lvl="2" indent="0">
              <a:lnSpc>
                <a:spcPct val="120000"/>
              </a:lnSpc>
              <a:buNone/>
            </a:pPr>
            <a:endParaRPr lang="en-IN" sz="4000" dirty="0">
              <a:latin typeface="Times New Roman" panose="02020603050405020304" pitchFamily="18" charset="0"/>
              <a:cs typeface="Times New Roman" panose="02020603050405020304" pitchFamily="18" charset="0"/>
            </a:endParaRPr>
          </a:p>
          <a:p>
            <a:pPr marL="0" indent="0">
              <a:lnSpc>
                <a:spcPct val="120000"/>
              </a:lnSpc>
              <a:buNone/>
            </a:pPr>
            <a:endParaRPr lang="en-IN" sz="4000" dirty="0">
              <a:latin typeface="Times New Roman" panose="02020603050405020304" pitchFamily="18" charset="0"/>
              <a:cs typeface="Times New Roman" panose="02020603050405020304" pitchFamily="18" charset="0"/>
            </a:endParaRPr>
          </a:p>
          <a:p>
            <a:pPr marL="0" indent="0">
              <a:buNone/>
            </a:pPr>
            <a:endParaRPr lang="en-IN" sz="4000" dirty="0">
              <a:latin typeface="Times New Roman" panose="02020603050405020304" pitchFamily="18" charset="0"/>
              <a:cs typeface="Times New Roman" panose="02020603050405020304" pitchFamily="18" charset="0"/>
            </a:endParaRPr>
          </a:p>
          <a:p>
            <a:pPr marL="2743200" lvl="6" indent="0">
              <a:buNone/>
            </a:pPr>
            <a:r>
              <a:rPr lang="en-IN" sz="4000" dirty="0">
                <a:latin typeface="Times New Roman" panose="02020603050405020304" pitchFamily="18" charset="0"/>
                <a:cs typeface="Times New Roman" panose="02020603050405020304" pitchFamily="18" charset="0"/>
              </a:rPr>
              <a:t>                                                                                                                                                                  </a:t>
            </a:r>
          </a:p>
        </p:txBody>
      </p:sp>
      <p:pic>
        <p:nvPicPr>
          <p:cNvPr id="4"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14500" y="0"/>
            <a:ext cx="5715000" cy="9334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
        <p:nvSpPr>
          <p:cNvPr id="5" name="AutoShape 2">
            <a:extLst>
              <a:ext uri="{FF2B5EF4-FFF2-40B4-BE49-F238E27FC236}">
                <a16:creationId xmlns:a16="http://schemas.microsoft.com/office/drawing/2014/main" id="{7E2B9E9C-699B-4C7C-AADD-02073BC44941}"/>
              </a:ext>
            </a:extLst>
          </p:cNvPr>
          <p:cNvSpPr>
            <a:spLocks noChangeAspect="1" noChangeArrowheads="1"/>
          </p:cNvSpPr>
          <p:nvPr/>
        </p:nvSpPr>
        <p:spPr bwMode="auto">
          <a:xfrm>
            <a:off x="4419600" y="3276600"/>
            <a:ext cx="304800" cy="2286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7" name="AutoShape 6">
            <a:extLst>
              <a:ext uri="{FF2B5EF4-FFF2-40B4-BE49-F238E27FC236}">
                <a16:creationId xmlns:a16="http://schemas.microsoft.com/office/drawing/2014/main" id="{4D520ADE-EC1A-46E0-ABD6-A6C31BD2AF1D}"/>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10" name="AutoShape 10">
            <a:extLst>
              <a:ext uri="{FF2B5EF4-FFF2-40B4-BE49-F238E27FC236}">
                <a16:creationId xmlns:a16="http://schemas.microsoft.com/office/drawing/2014/main" id="{69A31F21-985B-4BAB-94A9-CCD15BC483EC}"/>
              </a:ext>
            </a:extLst>
          </p:cNvPr>
          <p:cNvSpPr>
            <a:spLocks noChangeAspect="1" noChangeArrowheads="1"/>
          </p:cNvSpPr>
          <p:nvPr/>
        </p:nvSpPr>
        <p:spPr bwMode="auto">
          <a:xfrm>
            <a:off x="4572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9" name="Picture 8">
            <a:extLst>
              <a:ext uri="{FF2B5EF4-FFF2-40B4-BE49-F238E27FC236}">
                <a16:creationId xmlns:a16="http://schemas.microsoft.com/office/drawing/2014/main" id="{FB418BA2-0822-4464-9218-C9AC050C3F46}"/>
              </a:ext>
            </a:extLst>
          </p:cNvPr>
          <p:cNvPicPr>
            <a:picLocks noChangeAspect="1"/>
          </p:cNvPicPr>
          <p:nvPr/>
        </p:nvPicPr>
        <p:blipFill>
          <a:blip r:embed="rId3"/>
          <a:stretch>
            <a:fillRect/>
          </a:stretch>
        </p:blipFill>
        <p:spPr>
          <a:xfrm>
            <a:off x="190500" y="1600200"/>
            <a:ext cx="8763000" cy="4929188"/>
          </a:xfrm>
          <a:prstGeom prst="rect">
            <a:avLst/>
          </a:prstGeom>
        </p:spPr>
      </p:pic>
    </p:spTree>
    <p:extLst>
      <p:ext uri="{BB962C8B-B14F-4D97-AF65-F5344CB8AC3E}">
        <p14:creationId xmlns:p14="http://schemas.microsoft.com/office/powerpoint/2010/main" val="556126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2358E-0A48-4DA8-9456-3360D3D69312}"/>
              </a:ext>
            </a:extLst>
          </p:cNvPr>
          <p:cNvSpPr>
            <a:spLocks noGrp="1"/>
          </p:cNvSpPr>
          <p:nvPr>
            <p:ph type="title"/>
          </p:nvPr>
        </p:nvSpPr>
        <p:spPr/>
        <p:txBody>
          <a:bodyPr>
            <a:normAutofit fontScale="90000"/>
          </a:bodyPr>
          <a:lstStyle/>
          <a:p>
            <a:br>
              <a:rPr lang="en-IN" dirty="0"/>
            </a:br>
            <a:br>
              <a:rPr lang="en-IN" dirty="0"/>
            </a:br>
            <a:br>
              <a:rPr lang="en-IN" dirty="0"/>
            </a:br>
            <a:br>
              <a:rPr lang="en-IN" dirty="0"/>
            </a:br>
            <a:endParaRPr lang="en-IN" dirty="0"/>
          </a:p>
        </p:txBody>
      </p:sp>
      <p:sp>
        <p:nvSpPr>
          <p:cNvPr id="3" name="Content Placeholder 2">
            <a:extLst>
              <a:ext uri="{FF2B5EF4-FFF2-40B4-BE49-F238E27FC236}">
                <a16:creationId xmlns:a16="http://schemas.microsoft.com/office/drawing/2014/main" id="{15028C41-4929-4825-B5B0-B5CF10B8CE92}"/>
              </a:ext>
            </a:extLst>
          </p:cNvPr>
          <p:cNvSpPr>
            <a:spLocks noGrp="1"/>
          </p:cNvSpPr>
          <p:nvPr>
            <p:ph idx="1"/>
          </p:nvPr>
        </p:nvSpPr>
        <p:spPr/>
        <p:txBody>
          <a:bodyPr>
            <a:normAutofit/>
          </a:bodyPr>
          <a:lstStyle/>
          <a:p>
            <a:pPr marL="0" indent="0" algn="ctr">
              <a:buNone/>
            </a:pPr>
            <a:r>
              <a:rPr lang="en-IN" sz="2400" dirty="0" err="1">
                <a:latin typeface="Times New Roman" panose="02020603050405020304" pitchFamily="18" charset="0"/>
                <a:cs typeface="Times New Roman" panose="02020603050405020304" pitchFamily="18" charset="0"/>
              </a:rPr>
              <a:t>Keras</a:t>
            </a:r>
            <a:r>
              <a:rPr lang="en-IN" sz="2400" dirty="0">
                <a:latin typeface="Times New Roman" panose="02020603050405020304" pitchFamily="18" charset="0"/>
                <a:cs typeface="Times New Roman" panose="02020603050405020304" pitchFamily="18" charset="0"/>
              </a:rPr>
              <a:t> API</a:t>
            </a:r>
          </a:p>
          <a:p>
            <a:pPr>
              <a:buFont typeface="Wingdings" panose="05000000000000000000" pitchFamily="2" charset="2"/>
              <a:buChar char="Ø"/>
            </a:pPr>
            <a:r>
              <a:rPr lang="en-US" sz="2400" dirty="0" err="1">
                <a:effectLst/>
                <a:latin typeface="Times New Roman" panose="02020603050405020304" pitchFamily="18" charset="0"/>
                <a:cs typeface="Times New Roman" panose="02020603050405020304" pitchFamily="18" charset="0"/>
              </a:rPr>
              <a:t>Keras</a:t>
            </a:r>
            <a:r>
              <a:rPr lang="en-US" sz="2400" dirty="0">
                <a:effectLst/>
                <a:latin typeface="Times New Roman" panose="02020603050405020304" pitchFamily="18" charset="0"/>
                <a:cs typeface="Times New Roman" panose="02020603050405020304" pitchFamily="18" charset="0"/>
              </a:rPr>
              <a:t> is </a:t>
            </a:r>
            <a:r>
              <a:rPr lang="en-US" sz="2400" b="1" dirty="0">
                <a:effectLst/>
                <a:latin typeface="Times New Roman" panose="02020603050405020304" pitchFamily="18" charset="0"/>
                <a:cs typeface="Times New Roman" panose="02020603050405020304" pitchFamily="18" charset="0"/>
              </a:rPr>
              <a:t>a deep learning API written in Python</a:t>
            </a:r>
            <a:r>
              <a:rPr lang="en-US" sz="2400" dirty="0">
                <a:effectLst/>
                <a:latin typeface="Times New Roman" panose="02020603050405020304" pitchFamily="18" charset="0"/>
                <a:cs typeface="Times New Roman" panose="02020603050405020304" pitchFamily="18" charset="0"/>
              </a:rPr>
              <a:t>, running on top of the machine learning platform TensorFlow. It was developed with a focus on enabling fast experimentation. Being able to go from idea to result as fast as possible is key to doing good research.</a:t>
            </a:r>
          </a:p>
          <a:p>
            <a:pPr>
              <a:buFont typeface="Wingdings" panose="05000000000000000000" pitchFamily="2" charset="2"/>
              <a:buChar char="Ø"/>
            </a:pPr>
            <a:endParaRPr lang="en-US" sz="2400" b="1"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b="1" dirty="0" err="1">
                <a:latin typeface="Times New Roman" panose="02020603050405020304" pitchFamily="18" charset="0"/>
                <a:cs typeface="Times New Roman" panose="02020603050405020304" pitchFamily="18" charset="0"/>
              </a:rPr>
              <a:t>Keras</a:t>
            </a:r>
            <a:r>
              <a:rPr lang="en-US" sz="2400" b="1"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is an open-source-</a:t>
            </a:r>
            <a:r>
              <a:rPr lang="en-US" sz="2400" dirty="0" err="1">
                <a:latin typeface="Times New Roman" panose="02020603050405020304" pitchFamily="18" charset="0"/>
                <a:cs typeface="Times New Roman" panose="02020603050405020304" pitchFamily="18" charset="0"/>
              </a:rPr>
              <a:t>softwarelibrary</a:t>
            </a:r>
            <a:r>
              <a:rPr lang="en-US" sz="2400" dirty="0">
                <a:latin typeface="Times New Roman" panose="02020603050405020304" pitchFamily="18" charset="0"/>
                <a:cs typeface="Times New Roman" panose="02020603050405020304" pitchFamily="18" charset="0"/>
              </a:rPr>
              <a:t> that provides a Python interface for artificial neural networks. </a:t>
            </a:r>
            <a:r>
              <a:rPr lang="en-US" sz="2400" dirty="0" err="1">
                <a:latin typeface="Times New Roman" panose="02020603050405020304" pitchFamily="18" charset="0"/>
                <a:cs typeface="Times New Roman" panose="02020603050405020304" pitchFamily="18" charset="0"/>
              </a:rPr>
              <a:t>Keras</a:t>
            </a:r>
            <a:r>
              <a:rPr lang="en-US" sz="2400" dirty="0">
                <a:latin typeface="Times New Roman" panose="02020603050405020304" pitchFamily="18" charset="0"/>
                <a:cs typeface="Times New Roman" panose="02020603050405020304" pitchFamily="18" charset="0"/>
              </a:rPr>
              <a:t> acts as an interface for the TensorFlow  library. </a:t>
            </a:r>
          </a:p>
        </p:txBody>
      </p:sp>
      <p:pic>
        <p:nvPicPr>
          <p:cNvPr id="4" name="Picture 1">
            <a:extLst>
              <a:ext uri="{FF2B5EF4-FFF2-40B4-BE49-F238E27FC236}">
                <a16:creationId xmlns:a16="http://schemas.microsoft.com/office/drawing/2014/main" id="{7A84C9B0-1ECE-44F7-ACE7-EACC05C08C10}"/>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81200" y="230190"/>
            <a:ext cx="5715000" cy="9334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304076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838200"/>
            <a:ext cx="6781800" cy="685800"/>
          </a:xfrm>
        </p:spPr>
        <p:txBody>
          <a:bodyPr>
            <a:noAutofit/>
          </a:bodyPr>
          <a:lstStyle/>
          <a:p>
            <a:pPr algn="ctr"/>
            <a:r>
              <a:rPr lang="en-US" sz="3200" b="1" dirty="0">
                <a:latin typeface="Times New Roman" panose="02020603050405020304" pitchFamily="18" charset="0"/>
                <a:cs typeface="Times New Roman" panose="02020603050405020304" pitchFamily="18" charset="0"/>
              </a:rPr>
              <a:t>REFERENCES</a:t>
            </a:r>
          </a:p>
        </p:txBody>
      </p:sp>
      <p:sp>
        <p:nvSpPr>
          <p:cNvPr id="3" name="Subtitle 2"/>
          <p:cNvSpPr>
            <a:spLocks noGrp="1"/>
          </p:cNvSpPr>
          <p:nvPr>
            <p:ph type="subTitle" idx="1"/>
          </p:nvPr>
        </p:nvSpPr>
        <p:spPr>
          <a:xfrm>
            <a:off x="381000" y="1676400"/>
            <a:ext cx="8229600" cy="4953000"/>
          </a:xfrm>
        </p:spPr>
        <p:txBody>
          <a:bodyPr>
            <a:normAutofit fontScale="25000" lnSpcReduction="20000"/>
          </a:bodyPr>
          <a:lstStyle/>
          <a:p>
            <a:pPr marL="342900" lvl="0" indent="-342900" algn="just">
              <a:lnSpc>
                <a:spcPct val="150000"/>
              </a:lnSpc>
              <a:buFont typeface="+mj-lt"/>
              <a:buAutoNum type="arabicPeriod"/>
            </a:pPr>
            <a:r>
              <a:rPr lang="en-US" sz="7200" dirty="0">
                <a:effectLst/>
                <a:latin typeface="Times New Roman" panose="02020603050405020304" pitchFamily="18" charset="0"/>
                <a:ea typeface="Calibri" panose="020F0502020204030204" pitchFamily="34" charset="0"/>
                <a:cs typeface="Times New Roman" panose="02020603050405020304" pitchFamily="18" charset="0"/>
              </a:rPr>
              <a:t>1.</a:t>
            </a:r>
            <a:r>
              <a:rPr lang="en-US" sz="7200" dirty="0">
                <a:effectLst/>
                <a:latin typeface="Times New Roman" panose="02020603050405020304" pitchFamily="18" charset="0"/>
                <a:ea typeface="SimSun" panose="02010600030101010101" pitchFamily="2" charset="-122"/>
                <a:cs typeface="Times New Roman" panose="02020603050405020304" pitchFamily="18" charset="0"/>
              </a:rPr>
              <a:t> </a:t>
            </a:r>
            <a:r>
              <a:rPr lang="en-US" sz="7200" dirty="0" err="1">
                <a:effectLst/>
                <a:latin typeface="Times New Roman" panose="02020603050405020304" pitchFamily="18" charset="0"/>
                <a:ea typeface="SimSun" panose="02010600030101010101" pitchFamily="2" charset="-122"/>
                <a:cs typeface="Times New Roman" panose="02020603050405020304" pitchFamily="18" charset="0"/>
              </a:rPr>
              <a:t>S.Liu</a:t>
            </a:r>
            <a:r>
              <a:rPr lang="en-US" sz="7200" dirty="0">
                <a:effectLst/>
                <a:latin typeface="Times New Roman" panose="02020603050405020304" pitchFamily="18" charset="0"/>
                <a:ea typeface="SimSun" panose="02010600030101010101" pitchFamily="2" charset="-122"/>
                <a:cs typeface="Times New Roman" panose="02020603050405020304" pitchFamily="18" charset="0"/>
              </a:rPr>
              <a:t> and </a:t>
            </a:r>
            <a:r>
              <a:rPr lang="en-US" sz="7200" dirty="0" err="1">
                <a:effectLst/>
                <a:latin typeface="Times New Roman" panose="02020603050405020304" pitchFamily="18" charset="0"/>
                <a:ea typeface="SimSun" panose="02010600030101010101" pitchFamily="2" charset="-122"/>
                <a:cs typeface="Times New Roman" panose="02020603050405020304" pitchFamily="18" charset="0"/>
              </a:rPr>
              <a:t>G.Liao</a:t>
            </a:r>
            <a:r>
              <a:rPr lang="en-US" sz="7200" dirty="0">
                <a:effectLst/>
                <a:latin typeface="Times New Roman" panose="02020603050405020304" pitchFamily="18" charset="0"/>
                <a:ea typeface="SimSun" panose="02010600030101010101" pitchFamily="2" charset="-122"/>
                <a:cs typeface="Times New Roman" panose="02020603050405020304" pitchFamily="18" charset="0"/>
              </a:rPr>
              <a:t> and </a:t>
            </a:r>
            <a:r>
              <a:rPr lang="en-US" sz="7200" dirty="0" err="1">
                <a:effectLst/>
                <a:latin typeface="Times New Roman" panose="02020603050405020304" pitchFamily="18" charset="0"/>
                <a:ea typeface="SimSun" panose="02010600030101010101" pitchFamily="2" charset="-122"/>
                <a:cs typeface="Times New Roman" panose="02020603050405020304" pitchFamily="18" charset="0"/>
              </a:rPr>
              <a:t>Y.Ding</a:t>
            </a:r>
            <a:r>
              <a:rPr lang="en-US" sz="7200" dirty="0">
                <a:effectLst/>
                <a:latin typeface="Times New Roman" panose="02020603050405020304" pitchFamily="18" charset="0"/>
                <a:ea typeface="SimSun" panose="02010600030101010101" pitchFamily="2" charset="-122"/>
                <a:cs typeface="Times New Roman" panose="02020603050405020304" pitchFamily="18" charset="0"/>
              </a:rPr>
              <a:t> ,“Stock transaction prediction modelling and analysis based on LSTM”,2018 13</a:t>
            </a:r>
            <a:r>
              <a:rPr lang="en-US" sz="7200" baseline="30000" dirty="0">
                <a:effectLst/>
                <a:latin typeface="Times New Roman" panose="02020603050405020304" pitchFamily="18" charset="0"/>
                <a:ea typeface="SimSun" panose="02010600030101010101" pitchFamily="2" charset="-122"/>
                <a:cs typeface="Times New Roman" panose="02020603050405020304" pitchFamily="18" charset="0"/>
              </a:rPr>
              <a:t>th</a:t>
            </a:r>
            <a:r>
              <a:rPr lang="en-US" sz="7200" dirty="0">
                <a:effectLst/>
                <a:latin typeface="Times New Roman" panose="02020603050405020304" pitchFamily="18" charset="0"/>
                <a:ea typeface="SimSun" panose="02010600030101010101" pitchFamily="2" charset="-122"/>
                <a:cs typeface="Times New Roman" panose="02020603050405020304" pitchFamily="18" charset="0"/>
              </a:rPr>
              <a:t> IEEE Conference on Industrial Electronics and Application(ICIEA), pp. 2787-2790, 2018.</a:t>
            </a:r>
          </a:p>
          <a:p>
            <a:pPr marL="342900" lvl="0" indent="-342900" algn="just">
              <a:lnSpc>
                <a:spcPct val="150000"/>
              </a:lnSpc>
              <a:buFont typeface="+mj-lt"/>
              <a:buAutoNum type="arabicPeriod"/>
            </a:pPr>
            <a:r>
              <a:rPr lang="en-US" sz="7200" dirty="0" err="1">
                <a:effectLst/>
                <a:latin typeface="Times New Roman" panose="02020603050405020304" pitchFamily="18" charset="0"/>
                <a:ea typeface="SimSun" panose="02010600030101010101" pitchFamily="2" charset="-122"/>
                <a:cs typeface="Times New Roman" panose="02020603050405020304" pitchFamily="18" charset="0"/>
              </a:rPr>
              <a:t>T.Gao</a:t>
            </a:r>
            <a:r>
              <a:rPr lang="en-US" sz="7200" dirty="0">
                <a:effectLst/>
                <a:latin typeface="Times New Roman" panose="02020603050405020304" pitchFamily="18" charset="0"/>
                <a:ea typeface="SimSun" panose="02010600030101010101" pitchFamily="2" charset="-122"/>
                <a:cs typeface="Times New Roman" panose="02020603050405020304" pitchFamily="18" charset="0"/>
              </a:rPr>
              <a:t> and </a:t>
            </a:r>
            <a:r>
              <a:rPr lang="en-US" sz="7200" dirty="0" err="1">
                <a:effectLst/>
                <a:latin typeface="Times New Roman" panose="02020603050405020304" pitchFamily="18" charset="0"/>
                <a:ea typeface="SimSun" panose="02010600030101010101" pitchFamily="2" charset="-122"/>
                <a:cs typeface="Times New Roman" panose="02020603050405020304" pitchFamily="18" charset="0"/>
              </a:rPr>
              <a:t>Y.Chai</a:t>
            </a:r>
            <a:r>
              <a:rPr lang="en-US" sz="7200" dirty="0">
                <a:effectLst/>
                <a:latin typeface="Times New Roman" panose="02020603050405020304" pitchFamily="18" charset="0"/>
                <a:ea typeface="SimSun" panose="02010600030101010101" pitchFamily="2" charset="-122"/>
                <a:cs typeface="Times New Roman" panose="02020603050405020304" pitchFamily="18" charset="0"/>
              </a:rPr>
              <a:t> and </a:t>
            </a:r>
            <a:r>
              <a:rPr lang="en-US" sz="7200" dirty="0" err="1">
                <a:effectLst/>
                <a:latin typeface="Times New Roman" panose="02020603050405020304" pitchFamily="18" charset="0"/>
                <a:ea typeface="SimSun" panose="02010600030101010101" pitchFamily="2" charset="-122"/>
                <a:cs typeface="Times New Roman" panose="02020603050405020304" pitchFamily="18" charset="0"/>
              </a:rPr>
              <a:t>Y.Liu</a:t>
            </a:r>
            <a:r>
              <a:rPr lang="en-US" sz="7200" dirty="0">
                <a:effectLst/>
                <a:latin typeface="Times New Roman" panose="02020603050405020304" pitchFamily="18" charset="0"/>
                <a:ea typeface="SimSun" panose="02010600030101010101" pitchFamily="2" charset="-122"/>
                <a:cs typeface="Times New Roman" panose="02020603050405020304" pitchFamily="18" charset="0"/>
              </a:rPr>
              <a:t>, “Applying long short term memory neural networks for predicting stock closing price”, 2017 8</a:t>
            </a:r>
            <a:r>
              <a:rPr lang="en-US" sz="7200" baseline="30000" dirty="0">
                <a:effectLst/>
                <a:latin typeface="Times New Roman" panose="02020603050405020304" pitchFamily="18" charset="0"/>
                <a:ea typeface="SimSun" panose="02010600030101010101" pitchFamily="2" charset="-122"/>
                <a:cs typeface="Times New Roman" panose="02020603050405020304" pitchFamily="18" charset="0"/>
              </a:rPr>
              <a:t>th</a:t>
            </a:r>
            <a:r>
              <a:rPr lang="en-US" sz="7200" dirty="0">
                <a:effectLst/>
                <a:latin typeface="Times New Roman" panose="02020603050405020304" pitchFamily="18" charset="0"/>
                <a:ea typeface="SimSun" panose="02010600030101010101" pitchFamily="2" charset="-122"/>
                <a:cs typeface="Times New Roman" panose="02020603050405020304" pitchFamily="18" charset="0"/>
              </a:rPr>
              <a:t> IEEE International Conference on Software Engineering and Service Science (ICSESS), pp. 575 - 578, 2017.</a:t>
            </a:r>
            <a:endParaRPr lang="en-IN" sz="7200" dirty="0">
              <a:latin typeface="Times New Roman" panose="02020603050405020304" pitchFamily="18" charset="0"/>
              <a:ea typeface="SimSun" panose="02010600030101010101" pitchFamily="2" charset="-122"/>
              <a:cs typeface="Times New Roman" panose="02020603050405020304" pitchFamily="18" charset="0"/>
            </a:endParaRPr>
          </a:p>
          <a:p>
            <a:pPr marL="342900" lvl="0" indent="-342900" algn="just">
              <a:lnSpc>
                <a:spcPct val="150000"/>
              </a:lnSpc>
              <a:buFont typeface="+mj-lt"/>
              <a:buAutoNum type="arabicPeriod"/>
            </a:pPr>
            <a:r>
              <a:rPr lang="en-US" sz="7200" dirty="0" err="1">
                <a:effectLst/>
                <a:latin typeface="Times New Roman" panose="02020603050405020304" pitchFamily="18" charset="0"/>
                <a:ea typeface="SimSun" panose="02010600030101010101" pitchFamily="2" charset="-122"/>
                <a:cs typeface="Times New Roman" panose="02020603050405020304" pitchFamily="18" charset="0"/>
              </a:rPr>
              <a:t>M.Usmani</a:t>
            </a:r>
            <a:r>
              <a:rPr lang="en-US" sz="7200" dirty="0">
                <a:effectLst/>
                <a:latin typeface="Times New Roman" panose="02020603050405020304" pitchFamily="18" charset="0"/>
                <a:ea typeface="SimSun" panose="02010600030101010101" pitchFamily="2" charset="-122"/>
                <a:cs typeface="Times New Roman" panose="02020603050405020304" pitchFamily="18" charset="0"/>
              </a:rPr>
              <a:t>, </a:t>
            </a:r>
            <a:r>
              <a:rPr lang="en-US" sz="7200" dirty="0" err="1">
                <a:effectLst/>
                <a:latin typeface="Times New Roman" panose="02020603050405020304" pitchFamily="18" charset="0"/>
                <a:ea typeface="SimSun" panose="02010600030101010101" pitchFamily="2" charset="-122"/>
                <a:cs typeface="Times New Roman" panose="02020603050405020304" pitchFamily="18" charset="0"/>
              </a:rPr>
              <a:t>S.H.Adil</a:t>
            </a:r>
            <a:r>
              <a:rPr lang="en-US" sz="7200" dirty="0">
                <a:effectLst/>
                <a:latin typeface="Times New Roman" panose="02020603050405020304" pitchFamily="18" charset="0"/>
                <a:ea typeface="SimSun" panose="02010600030101010101" pitchFamily="2" charset="-122"/>
                <a:cs typeface="Times New Roman" panose="02020603050405020304" pitchFamily="18" charset="0"/>
              </a:rPr>
              <a:t>, ,</a:t>
            </a:r>
            <a:r>
              <a:rPr lang="en-US" sz="7200" dirty="0" err="1">
                <a:effectLst/>
                <a:latin typeface="Times New Roman" panose="02020603050405020304" pitchFamily="18" charset="0"/>
                <a:ea typeface="SimSun" panose="02010600030101010101" pitchFamily="2" charset="-122"/>
                <a:cs typeface="Times New Roman" panose="02020603050405020304" pitchFamily="18" charset="0"/>
              </a:rPr>
              <a:t>K.Raza</a:t>
            </a:r>
            <a:r>
              <a:rPr lang="en-US" sz="7200" dirty="0">
                <a:effectLst/>
                <a:latin typeface="Times New Roman" panose="02020603050405020304" pitchFamily="18" charset="0"/>
                <a:ea typeface="SimSun" panose="02010600030101010101" pitchFamily="2" charset="-122"/>
                <a:cs typeface="Times New Roman" panose="02020603050405020304" pitchFamily="18" charset="0"/>
              </a:rPr>
              <a:t> and </a:t>
            </a:r>
            <a:r>
              <a:rPr lang="en-US" sz="7200" dirty="0" err="1">
                <a:effectLst/>
                <a:latin typeface="Times New Roman" panose="02020603050405020304" pitchFamily="18" charset="0"/>
                <a:ea typeface="SimSun" panose="02010600030101010101" pitchFamily="2" charset="-122"/>
                <a:cs typeface="Times New Roman" panose="02020603050405020304" pitchFamily="18" charset="0"/>
              </a:rPr>
              <a:t>S.S.A.Ali</a:t>
            </a:r>
            <a:r>
              <a:rPr lang="en-US" sz="7200" dirty="0">
                <a:effectLst/>
                <a:latin typeface="Times New Roman" panose="02020603050405020304" pitchFamily="18" charset="0"/>
                <a:ea typeface="SimSun" panose="02010600030101010101" pitchFamily="2" charset="-122"/>
                <a:cs typeface="Times New Roman" panose="02020603050405020304" pitchFamily="18" charset="0"/>
              </a:rPr>
              <a:t>, “Stock market prediction using machine learning techniques”, 2016 3</a:t>
            </a:r>
            <a:r>
              <a:rPr lang="en-US" sz="7200" baseline="30000" dirty="0">
                <a:effectLst/>
                <a:latin typeface="Times New Roman" panose="02020603050405020304" pitchFamily="18" charset="0"/>
                <a:ea typeface="SimSun" panose="02010600030101010101" pitchFamily="2" charset="-122"/>
                <a:cs typeface="Times New Roman" panose="02020603050405020304" pitchFamily="18" charset="0"/>
              </a:rPr>
              <a:t>rd</a:t>
            </a:r>
            <a:r>
              <a:rPr lang="en-US" sz="7200" dirty="0">
                <a:effectLst/>
                <a:latin typeface="Times New Roman" panose="02020603050405020304" pitchFamily="18" charset="0"/>
                <a:ea typeface="SimSun" panose="02010600030101010101" pitchFamily="2" charset="-122"/>
                <a:cs typeface="Times New Roman" panose="02020603050405020304" pitchFamily="18" charset="0"/>
              </a:rPr>
              <a:t> International Conference on Computer and Information Sciences(ICCOINS), pp.322-327,2016.</a:t>
            </a:r>
            <a:endParaRPr lang="en-IN" sz="7200" dirty="0">
              <a:latin typeface="Times New Roman" panose="02020603050405020304" pitchFamily="18" charset="0"/>
              <a:ea typeface="SimSun" panose="02010600030101010101" pitchFamily="2" charset="-122"/>
              <a:cs typeface="Times New Roman" panose="02020603050405020304" pitchFamily="18" charset="0"/>
            </a:endParaRPr>
          </a:p>
          <a:p>
            <a:pPr marL="342900" lvl="0" indent="-342900" algn="just">
              <a:lnSpc>
                <a:spcPct val="150000"/>
              </a:lnSpc>
              <a:buFont typeface="+mj-lt"/>
              <a:buAutoNum type="arabicPeriod"/>
            </a:pPr>
            <a:r>
              <a:rPr lang="en-US" sz="7200" dirty="0" err="1">
                <a:effectLst/>
                <a:latin typeface="Times New Roman" panose="02020603050405020304" pitchFamily="18" charset="0"/>
                <a:ea typeface="SimSun" panose="02010600030101010101" pitchFamily="2" charset="-122"/>
                <a:cs typeface="Times New Roman" panose="02020603050405020304" pitchFamily="18" charset="0"/>
              </a:rPr>
              <a:t>H.Gunduz</a:t>
            </a:r>
            <a:r>
              <a:rPr lang="en-US" sz="7200" dirty="0">
                <a:effectLst/>
                <a:latin typeface="Times New Roman" panose="02020603050405020304" pitchFamily="18" charset="0"/>
                <a:ea typeface="SimSun" panose="02010600030101010101" pitchFamily="2" charset="-122"/>
                <a:cs typeface="Times New Roman" panose="02020603050405020304" pitchFamily="18" charset="0"/>
              </a:rPr>
              <a:t> and </a:t>
            </a:r>
            <a:r>
              <a:rPr lang="en-US" sz="7200" dirty="0" err="1">
                <a:effectLst/>
                <a:latin typeface="Times New Roman" panose="02020603050405020304" pitchFamily="18" charset="0"/>
                <a:ea typeface="SimSun" panose="02010600030101010101" pitchFamily="2" charset="-122"/>
                <a:cs typeface="Times New Roman" panose="02020603050405020304" pitchFamily="18" charset="0"/>
              </a:rPr>
              <a:t>Z.Cataltepe</a:t>
            </a:r>
            <a:r>
              <a:rPr lang="en-US" sz="7200" dirty="0">
                <a:effectLst/>
                <a:latin typeface="Times New Roman" panose="02020603050405020304" pitchFamily="18" charset="0"/>
                <a:ea typeface="SimSun" panose="02010600030101010101" pitchFamily="2" charset="-122"/>
                <a:cs typeface="Times New Roman" panose="02020603050405020304" pitchFamily="18" charset="0"/>
              </a:rPr>
              <a:t> and </a:t>
            </a:r>
            <a:r>
              <a:rPr lang="en-US" sz="7200" dirty="0" err="1">
                <a:effectLst/>
                <a:latin typeface="Times New Roman" panose="02020603050405020304" pitchFamily="18" charset="0"/>
                <a:ea typeface="SimSun" panose="02010600030101010101" pitchFamily="2" charset="-122"/>
                <a:cs typeface="Times New Roman" panose="02020603050405020304" pitchFamily="18" charset="0"/>
              </a:rPr>
              <a:t>Y.Yaslan</a:t>
            </a:r>
            <a:r>
              <a:rPr lang="en-US" sz="7200" dirty="0">
                <a:effectLst/>
                <a:latin typeface="Times New Roman" panose="02020603050405020304" pitchFamily="18" charset="0"/>
                <a:ea typeface="SimSun" panose="02010600030101010101" pitchFamily="2" charset="-122"/>
                <a:cs typeface="Times New Roman" panose="02020603050405020304" pitchFamily="18" charset="0"/>
              </a:rPr>
              <a:t>, “Stock market direction prediction using deep neural networks:, 2017 25</a:t>
            </a:r>
            <a:r>
              <a:rPr lang="en-US" sz="7200" baseline="30000" dirty="0">
                <a:effectLst/>
                <a:latin typeface="Times New Roman" panose="02020603050405020304" pitchFamily="18" charset="0"/>
                <a:ea typeface="SimSun" panose="02010600030101010101" pitchFamily="2" charset="-122"/>
                <a:cs typeface="Times New Roman" panose="02020603050405020304" pitchFamily="18" charset="0"/>
              </a:rPr>
              <a:t>th</a:t>
            </a:r>
            <a:r>
              <a:rPr lang="en-US" sz="7200" dirty="0">
                <a:effectLst/>
                <a:latin typeface="Times New Roman" panose="02020603050405020304" pitchFamily="18" charset="0"/>
                <a:ea typeface="SimSun" panose="02010600030101010101" pitchFamily="2" charset="-122"/>
                <a:cs typeface="Times New Roman" panose="02020603050405020304" pitchFamily="18" charset="0"/>
              </a:rPr>
              <a:t> Signal Processing and Communications Applications Conference (SIU), pp. 1-4, 2017.</a:t>
            </a:r>
            <a:endParaRPr lang="en-IN" sz="7200" dirty="0">
              <a:effectLst/>
              <a:latin typeface="Times New Roman" panose="02020603050405020304" pitchFamily="18" charset="0"/>
              <a:ea typeface="SimSun" panose="02010600030101010101" pitchFamily="2" charset="-122"/>
              <a:cs typeface="Times New Roman" panose="02020603050405020304" pitchFamily="18" charset="0"/>
            </a:endParaRPr>
          </a:p>
          <a:p>
            <a:pPr marL="457200" algn="just"/>
            <a:r>
              <a:rPr lang="en-US" sz="7200" dirty="0">
                <a:effectLst/>
                <a:latin typeface="Times New Roman" panose="02020603050405020304" pitchFamily="18" charset="0"/>
                <a:ea typeface="SimSun" panose="02010600030101010101" pitchFamily="2" charset="-122"/>
                <a:cs typeface="Times New Roman" panose="02020603050405020304" pitchFamily="18" charset="0"/>
              </a:rPr>
              <a:t> </a:t>
            </a:r>
            <a:endParaRPr lang="en-IN" sz="7200" dirty="0">
              <a:effectLst/>
              <a:latin typeface="Times New Roman" panose="02020603050405020304" pitchFamily="18" charset="0"/>
              <a:ea typeface="SimSun" panose="02010600030101010101" pitchFamily="2" charset="-122"/>
              <a:cs typeface="Times New Roman" panose="02020603050405020304" pitchFamily="18" charset="0"/>
            </a:endParaRPr>
          </a:p>
          <a:p>
            <a:pPr algn="l"/>
            <a:endParaRPr lang="en-US" sz="7200" dirty="0">
              <a:solidFill>
                <a:schemeClr val="tx1"/>
              </a:solidFill>
              <a:latin typeface="Times New Roman" panose="02020603050405020304" pitchFamily="18" charset="0"/>
              <a:cs typeface="Times New Roman" panose="02020603050405020304" pitchFamily="18" charset="0"/>
            </a:endParaRPr>
          </a:p>
          <a:p>
            <a:pPr algn="l"/>
            <a:endParaRPr lang="en-US" sz="6000" dirty="0">
              <a:solidFill>
                <a:schemeClr val="tx1"/>
              </a:solidFill>
              <a:latin typeface="Times New Roman" panose="02020603050405020304" pitchFamily="18" charset="0"/>
              <a:cs typeface="Times New Roman" panose="02020603050405020304" pitchFamily="18" charset="0"/>
            </a:endParaRPr>
          </a:p>
          <a:p>
            <a:pPr algn="l"/>
            <a:endParaRPr lang="en-US" dirty="0">
              <a:latin typeface="Times New Roman" panose="02020603050405020304" pitchFamily="18" charset="0"/>
              <a:cs typeface="Times New Roman" panose="02020603050405020304" pitchFamily="18" charset="0"/>
            </a:endParaRPr>
          </a:p>
        </p:txBody>
      </p:sp>
      <p:pic>
        <p:nvPicPr>
          <p:cNvPr id="4"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0" y="361950"/>
            <a:ext cx="5715000" cy="6286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62000" y="685800"/>
            <a:ext cx="7696200" cy="5791200"/>
          </a:xfrm>
        </p:spPr>
        <p:txBody>
          <a:bodyPr>
            <a:normAutofit/>
          </a:bodyPr>
          <a:lstStyle/>
          <a:p>
            <a:pPr algn="ctr"/>
            <a:endParaRPr lang="en-US" sz="4000" b="1" cap="none" dirty="0">
              <a:solidFill>
                <a:schemeClr val="tx1"/>
              </a:solidFill>
              <a:latin typeface="Times New Roman" panose="02020603050405020304" pitchFamily="18" charset="0"/>
              <a:cs typeface="Times New Roman" panose="02020603050405020304" pitchFamily="18" charset="0"/>
            </a:endParaRPr>
          </a:p>
          <a:p>
            <a:pPr algn="ctr"/>
            <a:r>
              <a:rPr lang="en-US" sz="4000" b="1" cap="none" dirty="0">
                <a:solidFill>
                  <a:schemeClr val="tx1"/>
                </a:solidFill>
                <a:latin typeface="Times New Roman" panose="02020603050405020304" pitchFamily="18" charset="0"/>
                <a:cs typeface="Times New Roman" panose="02020603050405020304" pitchFamily="18" charset="0"/>
              </a:rPr>
              <a:t>Abstract</a:t>
            </a:r>
            <a:endParaRPr lang="en-US" b="1" dirty="0">
              <a:solidFill>
                <a:schemeClr val="tx1"/>
              </a:solidFill>
              <a:latin typeface="Times New Roman" panose="02020603050405020304" pitchFamily="18" charset="0"/>
              <a:cs typeface="Times New Roman" panose="02020603050405020304" pitchFamily="18" charset="0"/>
            </a:endParaRPr>
          </a:p>
          <a:p>
            <a:pPr marL="285750" indent="-285750" algn="l">
              <a:buFont typeface="Wingdings" panose="05000000000000000000" pitchFamily="2" charset="2"/>
              <a:buChar char="Ø"/>
            </a:pPr>
            <a:r>
              <a:rPr lang="en-IN" sz="1800" dirty="0">
                <a:solidFill>
                  <a:srgbClr val="000000"/>
                </a:solidFill>
                <a:effectLst/>
                <a:latin typeface="Times New Roman;Times New Roman"/>
                <a:ea typeface="NSimSun" panose="02010609030101010101" pitchFamily="49" charset="-122"/>
                <a:cs typeface="Lucida Sans" panose="020B0602030504020204" pitchFamily="34" charset="0"/>
              </a:rPr>
              <a:t>Business and finance sector is today the leader of the world's economy, stock market trading is a major practice in the finance sector. </a:t>
            </a:r>
          </a:p>
          <a:p>
            <a:pPr marL="285750" indent="-285750" algn="l">
              <a:buFont typeface="Wingdings" panose="05000000000000000000" pitchFamily="2" charset="2"/>
              <a:buChar char="Ø"/>
            </a:pPr>
            <a:r>
              <a:rPr lang="en-IN" sz="1800" dirty="0">
                <a:solidFill>
                  <a:srgbClr val="000000"/>
                </a:solidFill>
                <a:effectLst/>
                <a:latin typeface="Times New Roman;Times New Roman"/>
                <a:ea typeface="NSimSun" panose="02010609030101010101" pitchFamily="49" charset="-122"/>
                <a:cs typeface="Lucida Sans" panose="020B0602030504020204" pitchFamily="34" charset="0"/>
              </a:rPr>
              <a:t>The project is implemented LSTM using </a:t>
            </a:r>
            <a:r>
              <a:rPr lang="en-IN" sz="1800" dirty="0" err="1">
                <a:solidFill>
                  <a:srgbClr val="000000"/>
                </a:solidFill>
                <a:effectLst/>
                <a:latin typeface="Times New Roman;Times New Roman"/>
                <a:ea typeface="NSimSun" panose="02010609030101010101" pitchFamily="49" charset="-122"/>
                <a:cs typeface="Lucida Sans" panose="020B0602030504020204" pitchFamily="34" charset="0"/>
              </a:rPr>
              <a:t>Keras</a:t>
            </a:r>
            <a:r>
              <a:rPr lang="en-IN" sz="1800" dirty="0">
                <a:solidFill>
                  <a:srgbClr val="000000"/>
                </a:solidFill>
                <a:effectLst/>
                <a:latin typeface="Times New Roman;Times New Roman"/>
                <a:ea typeface="NSimSun" panose="02010609030101010101" pitchFamily="49" charset="-122"/>
                <a:cs typeface="Lucida Sans" panose="020B0602030504020204" pitchFamily="34" charset="0"/>
              </a:rPr>
              <a:t> API of </a:t>
            </a:r>
            <a:r>
              <a:rPr lang="en-IN" sz="1800" dirty="0" err="1">
                <a:solidFill>
                  <a:srgbClr val="000000"/>
                </a:solidFill>
                <a:effectLst/>
                <a:latin typeface="Times New Roman;Times New Roman"/>
                <a:ea typeface="NSimSun" panose="02010609030101010101" pitchFamily="49" charset="-122"/>
                <a:cs typeface="Lucida Sans" panose="020B0602030504020204" pitchFamily="34" charset="0"/>
              </a:rPr>
              <a:t>google’s</a:t>
            </a:r>
            <a:r>
              <a:rPr lang="en-IN" sz="1800" dirty="0">
                <a:solidFill>
                  <a:srgbClr val="000000"/>
                </a:solidFill>
                <a:effectLst/>
                <a:latin typeface="Times New Roman;Times New Roman"/>
                <a:ea typeface="NSimSun" panose="02010609030101010101" pitchFamily="49" charset="-122"/>
                <a:cs typeface="Lucida Sans" panose="020B0602030504020204" pitchFamily="34" charset="0"/>
              </a:rPr>
              <a:t> </a:t>
            </a:r>
            <a:r>
              <a:rPr lang="en-IN" sz="1800" dirty="0" err="1">
                <a:solidFill>
                  <a:srgbClr val="000000"/>
                </a:solidFill>
                <a:effectLst/>
                <a:latin typeface="Times New Roman;Times New Roman"/>
                <a:ea typeface="NSimSun" panose="02010609030101010101" pitchFamily="49" charset="-122"/>
                <a:cs typeface="Lucida Sans" panose="020B0602030504020204" pitchFamily="34" charset="0"/>
              </a:rPr>
              <a:t>Tensorflow</a:t>
            </a:r>
            <a:r>
              <a:rPr lang="en-IN" sz="1800" dirty="0">
                <a:solidFill>
                  <a:srgbClr val="000000"/>
                </a:solidFill>
                <a:effectLst/>
                <a:latin typeface="Times New Roman;Times New Roman"/>
                <a:ea typeface="NSimSun" panose="02010609030101010101" pitchFamily="49" charset="-122"/>
                <a:cs typeface="Lucida Sans" panose="020B0602030504020204" pitchFamily="34" charset="0"/>
              </a:rPr>
              <a:t> to predict values of stock while training the algorithm on past data. We concentrated on predicting the trend observed in the value of a stock for the next 20 days from the day of prediction. </a:t>
            </a:r>
          </a:p>
          <a:p>
            <a:pPr marL="285750" indent="-285750" algn="l">
              <a:buFont typeface="Wingdings" panose="05000000000000000000" pitchFamily="2" charset="2"/>
              <a:buChar char="Ø"/>
            </a:pPr>
            <a:r>
              <a:rPr lang="en-IN" sz="1800" dirty="0">
                <a:solidFill>
                  <a:srgbClr val="000000"/>
                </a:solidFill>
                <a:effectLst/>
                <a:latin typeface="Times New Roman;Times New Roman"/>
                <a:ea typeface="NSimSun" panose="02010609030101010101" pitchFamily="49" charset="-122"/>
                <a:cs typeface="Lucida Sans" panose="020B0602030504020204" pitchFamily="34" charset="0"/>
              </a:rPr>
              <a:t> It is basically a technique where one tries to predict the future value of current stocks of a company to avoid the loss or perhaps gain profit. </a:t>
            </a:r>
          </a:p>
          <a:p>
            <a:pPr marL="285750" indent="-285750" algn="l">
              <a:buFont typeface="Wingdings" panose="05000000000000000000" pitchFamily="2" charset="2"/>
              <a:buChar char="Ø"/>
            </a:pPr>
            <a:r>
              <a:rPr lang="en-IN" sz="1800" dirty="0">
                <a:solidFill>
                  <a:srgbClr val="000000"/>
                </a:solidFill>
                <a:effectLst/>
                <a:latin typeface="Times New Roman;Times New Roman"/>
                <a:ea typeface="NSimSun" panose="02010609030101010101" pitchFamily="49" charset="-122"/>
                <a:cs typeface="Lucida Sans" panose="020B0602030504020204" pitchFamily="34" charset="0"/>
              </a:rPr>
              <a:t>This project will demonstrate a machine learning approach to predict the same using various quantities mentioned later in this report. </a:t>
            </a:r>
          </a:p>
          <a:p>
            <a:pPr marL="285750" indent="-285750" algn="l">
              <a:buFont typeface="Wingdings" panose="05000000000000000000" pitchFamily="2" charset="2"/>
              <a:buChar char="Ø"/>
            </a:pPr>
            <a:r>
              <a:rPr lang="en-IN" sz="1800" dirty="0">
                <a:solidFill>
                  <a:srgbClr val="000000"/>
                </a:solidFill>
                <a:effectLst/>
                <a:latin typeface="Times New Roman;Times New Roman"/>
                <a:ea typeface="NSimSun" panose="02010609030101010101" pitchFamily="49" charset="-122"/>
                <a:cs typeface="Lucida Sans" panose="020B0602030504020204" pitchFamily="34" charset="0"/>
              </a:rPr>
              <a:t>Python is the programming language used for better reach and understanding. </a:t>
            </a:r>
            <a:endParaRPr lang="en-US" sz="3600" b="1" dirty="0">
              <a:solidFill>
                <a:schemeClr val="tx1"/>
              </a:solidFill>
            </a:endParaRPr>
          </a:p>
        </p:txBody>
      </p:sp>
      <p:pic>
        <p:nvPicPr>
          <p:cNvPr id="4"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47800" y="-76200"/>
            <a:ext cx="5715000" cy="9334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595747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667000"/>
            <a:ext cx="8229600" cy="1143000"/>
          </a:xfrm>
        </p:spPr>
        <p:txBody>
          <a:bodyPr>
            <a:normAutofit/>
          </a:bodyPr>
          <a:lstStyle/>
          <a:p>
            <a:pPr algn="ctr"/>
            <a:r>
              <a:rPr lang="en-US" sz="4000" b="1" i="1" dirty="0">
                <a:latin typeface="Times New Roman" panose="02020603050405020304" pitchFamily="18" charset="0"/>
                <a:cs typeface="Times New Roman" panose="02020603050405020304" pitchFamily="18" charset="0"/>
              </a:rPr>
              <a:t>THANK YOU</a:t>
            </a:r>
          </a:p>
        </p:txBody>
      </p:sp>
      <p:pic>
        <p:nvPicPr>
          <p:cNvPr id="3"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8200" y="361950"/>
            <a:ext cx="6858000" cy="9334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A0ECA-7606-434F-9354-76D42115464C}"/>
              </a:ext>
            </a:extLst>
          </p:cNvPr>
          <p:cNvSpPr>
            <a:spLocks noGrp="1"/>
          </p:cNvSpPr>
          <p:nvPr>
            <p:ph type="title"/>
          </p:nvPr>
        </p:nvSpPr>
        <p:spPr>
          <a:xfrm>
            <a:off x="1752601" y="361950"/>
            <a:ext cx="6742428" cy="1466850"/>
          </a:xfrm>
        </p:spPr>
        <p:txBody>
          <a:bodyPr>
            <a:normAutofit/>
          </a:bodyPr>
          <a:lstStyle/>
          <a:p>
            <a:pPr algn="ctr"/>
            <a:br>
              <a:rPr lang="en-IN" sz="3200" b="1" dirty="0">
                <a:latin typeface="Times New Roman" panose="02020603050405020304" pitchFamily="18" charset="0"/>
                <a:cs typeface="Times New Roman" panose="02020603050405020304" pitchFamily="18" charset="0"/>
              </a:rPr>
            </a:br>
            <a:r>
              <a:rPr lang="en-IN" sz="3200" b="1" dirty="0">
                <a:latin typeface="Times New Roman" panose="02020603050405020304" pitchFamily="18" charset="0"/>
                <a:cs typeface="Times New Roman" panose="02020603050405020304" pitchFamily="18" charset="0"/>
              </a:rPr>
              <a:t>CONTENTS OF THE PROJECT</a:t>
            </a:r>
          </a:p>
        </p:txBody>
      </p:sp>
      <p:sp>
        <p:nvSpPr>
          <p:cNvPr id="3" name="Content Placeholder 2">
            <a:extLst>
              <a:ext uri="{FF2B5EF4-FFF2-40B4-BE49-F238E27FC236}">
                <a16:creationId xmlns:a16="http://schemas.microsoft.com/office/drawing/2014/main" id="{C2B60731-E022-40D9-B49D-527C792CA88B}"/>
              </a:ext>
            </a:extLst>
          </p:cNvPr>
          <p:cNvSpPr>
            <a:spLocks noGrp="1"/>
          </p:cNvSpPr>
          <p:nvPr>
            <p:ph idx="1"/>
          </p:nvPr>
        </p:nvSpPr>
        <p:spPr>
          <a:xfrm>
            <a:off x="628648" y="1524000"/>
            <a:ext cx="7886700" cy="4876800"/>
          </a:xfrm>
        </p:spPr>
        <p:txBody>
          <a:bodyPr>
            <a:noAutofit/>
          </a:bodyPr>
          <a:lstStyle/>
          <a:p>
            <a:pPr>
              <a:buFont typeface="Wingdings" panose="05000000000000000000" pitchFamily="2" charset="2"/>
              <a:buChar char="Ø"/>
            </a:pPr>
            <a:r>
              <a:rPr lang="en-IN" sz="2800" dirty="0">
                <a:latin typeface="Times New Roman" panose="02020603050405020304" pitchFamily="18" charset="0"/>
                <a:cs typeface="Times New Roman" panose="02020603050405020304" pitchFamily="18" charset="0"/>
              </a:rPr>
              <a:t>Abstract</a:t>
            </a:r>
          </a:p>
          <a:p>
            <a:pPr>
              <a:buFont typeface="Wingdings" panose="05000000000000000000" pitchFamily="2" charset="2"/>
              <a:buChar char="Ø"/>
            </a:pPr>
            <a:r>
              <a:rPr lang="en-IN" sz="2800" dirty="0">
                <a:latin typeface="Times New Roman" panose="02020603050405020304" pitchFamily="18" charset="0"/>
                <a:cs typeface="Times New Roman" panose="02020603050405020304" pitchFamily="18" charset="0"/>
              </a:rPr>
              <a:t>Introduction</a:t>
            </a:r>
          </a:p>
          <a:p>
            <a:pPr>
              <a:buFont typeface="Wingdings" panose="05000000000000000000" pitchFamily="2" charset="2"/>
              <a:buChar char="Ø"/>
            </a:pPr>
            <a:r>
              <a:rPr lang="en-IN" sz="2800" dirty="0">
                <a:latin typeface="Times New Roman" panose="02020603050405020304" pitchFamily="18" charset="0"/>
                <a:cs typeface="Times New Roman" panose="02020603050405020304" pitchFamily="18" charset="0"/>
              </a:rPr>
              <a:t>Proposed Methodology</a:t>
            </a:r>
          </a:p>
          <a:p>
            <a:pPr>
              <a:buFont typeface="Wingdings" panose="05000000000000000000" pitchFamily="2" charset="2"/>
              <a:buChar char="Ø"/>
            </a:pPr>
            <a:r>
              <a:rPr lang="en-IN" sz="2800" dirty="0">
                <a:latin typeface="Times New Roman" panose="02020603050405020304" pitchFamily="18" charset="0"/>
                <a:cs typeface="Times New Roman" panose="02020603050405020304" pitchFamily="18" charset="0"/>
              </a:rPr>
              <a:t>Architecture Diagram</a:t>
            </a:r>
          </a:p>
          <a:p>
            <a:pPr>
              <a:buFont typeface="Wingdings" panose="05000000000000000000" pitchFamily="2" charset="2"/>
              <a:buChar char="Ø"/>
            </a:pPr>
            <a:r>
              <a:rPr lang="en-IN" sz="2800" dirty="0">
                <a:latin typeface="Times New Roman" panose="02020603050405020304" pitchFamily="18" charset="0"/>
                <a:cs typeface="Times New Roman" panose="02020603050405020304" pitchFamily="18" charset="0"/>
              </a:rPr>
              <a:t>List of Modules</a:t>
            </a:r>
          </a:p>
          <a:p>
            <a:pPr>
              <a:buFont typeface="Wingdings" panose="05000000000000000000" pitchFamily="2" charset="2"/>
              <a:buChar char="Ø"/>
            </a:pPr>
            <a:r>
              <a:rPr lang="en-IN" sz="2800" dirty="0">
                <a:latin typeface="Times New Roman" panose="02020603050405020304" pitchFamily="18" charset="0"/>
                <a:cs typeface="Times New Roman" panose="02020603050405020304" pitchFamily="18" charset="0"/>
              </a:rPr>
              <a:t>Module Explanation</a:t>
            </a:r>
          </a:p>
          <a:p>
            <a:pPr>
              <a:buFont typeface="Wingdings" panose="05000000000000000000" pitchFamily="2" charset="2"/>
              <a:buChar char="Ø"/>
            </a:pPr>
            <a:r>
              <a:rPr lang="en-IN" sz="2800" dirty="0">
                <a:latin typeface="Times New Roman" panose="02020603050405020304" pitchFamily="18" charset="0"/>
                <a:cs typeface="Times New Roman" panose="02020603050405020304" pitchFamily="18" charset="0"/>
              </a:rPr>
              <a:t>Module Implementation</a:t>
            </a:r>
          </a:p>
          <a:p>
            <a:pPr>
              <a:buFont typeface="Wingdings" panose="05000000000000000000" pitchFamily="2" charset="2"/>
              <a:buChar char="Ø"/>
            </a:pPr>
            <a:r>
              <a:rPr lang="en-IN" sz="2800" dirty="0">
                <a:latin typeface="Times New Roman" panose="02020603050405020304" pitchFamily="18" charset="0"/>
                <a:cs typeface="Times New Roman" panose="02020603050405020304" pitchFamily="18" charset="0"/>
              </a:rPr>
              <a:t>References</a:t>
            </a:r>
          </a:p>
          <a:p>
            <a:pPr>
              <a:buFont typeface="Wingdings" panose="05000000000000000000" pitchFamily="2" charset="2"/>
              <a:buChar char="Ø"/>
            </a:pPr>
            <a:endParaRPr lang="en-IN" sz="1800" dirty="0"/>
          </a:p>
        </p:txBody>
      </p:sp>
      <p:pic>
        <p:nvPicPr>
          <p:cNvPr id="4"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14498" y="9525"/>
            <a:ext cx="5715000" cy="9334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601851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4BF8-E37F-451F-A746-9F9EDEC4A078}"/>
              </a:ext>
            </a:extLst>
          </p:cNvPr>
          <p:cNvSpPr>
            <a:spLocks noGrp="1"/>
          </p:cNvSpPr>
          <p:nvPr>
            <p:ph type="title"/>
          </p:nvPr>
        </p:nvSpPr>
        <p:spPr/>
        <p:txBody>
          <a:bodyPr>
            <a:normAutofit/>
          </a:bodyPr>
          <a:lstStyle/>
          <a:p>
            <a:r>
              <a:rPr kumimoji="0" lang="en-US" altLang="zh-CN" sz="2800" b="1" i="0" u="none" strike="noStrike" cap="none" normalizeH="0" baseline="0" dirty="0">
                <a:ln>
                  <a:noFill/>
                </a:ln>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LITERATURE SURVEY</a:t>
            </a:r>
            <a:endParaRPr lang="en-IN" sz="2800" dirty="0"/>
          </a:p>
        </p:txBody>
      </p:sp>
      <p:graphicFrame>
        <p:nvGraphicFramePr>
          <p:cNvPr id="4" name="Content Placeholder 3">
            <a:extLst>
              <a:ext uri="{FF2B5EF4-FFF2-40B4-BE49-F238E27FC236}">
                <a16:creationId xmlns:a16="http://schemas.microsoft.com/office/drawing/2014/main" id="{4050593B-F9EF-42F6-9489-FE8A536A2BD8}"/>
              </a:ext>
            </a:extLst>
          </p:cNvPr>
          <p:cNvGraphicFramePr>
            <a:graphicFrameLocks noGrp="1"/>
          </p:cNvGraphicFramePr>
          <p:nvPr>
            <p:ph idx="1"/>
            <p:extLst>
              <p:ext uri="{D42A27DB-BD31-4B8C-83A1-F6EECF244321}">
                <p14:modId xmlns:p14="http://schemas.microsoft.com/office/powerpoint/2010/main" val="3420430883"/>
              </p:ext>
            </p:extLst>
          </p:nvPr>
        </p:nvGraphicFramePr>
        <p:xfrm>
          <a:off x="628650" y="1905000"/>
          <a:ext cx="7905750" cy="4351338"/>
        </p:xfrm>
        <a:graphic>
          <a:graphicData uri="http://schemas.openxmlformats.org/drawingml/2006/table">
            <a:tbl>
              <a:tblPr firstRow="1" firstCol="1" bandRow="1">
                <a:tableStyleId>{5C22544A-7EE6-4342-B048-85BDC9FD1C3A}</a:tableStyleId>
              </a:tblPr>
              <a:tblGrid>
                <a:gridCol w="492819">
                  <a:extLst>
                    <a:ext uri="{9D8B030D-6E8A-4147-A177-3AD203B41FA5}">
                      <a16:colId xmlns:a16="http://schemas.microsoft.com/office/drawing/2014/main" val="1971594036"/>
                    </a:ext>
                  </a:extLst>
                </a:gridCol>
                <a:gridCol w="840353">
                  <a:extLst>
                    <a:ext uri="{9D8B030D-6E8A-4147-A177-3AD203B41FA5}">
                      <a16:colId xmlns:a16="http://schemas.microsoft.com/office/drawing/2014/main" val="479676603"/>
                    </a:ext>
                  </a:extLst>
                </a:gridCol>
                <a:gridCol w="1067560">
                  <a:extLst>
                    <a:ext uri="{9D8B030D-6E8A-4147-A177-3AD203B41FA5}">
                      <a16:colId xmlns:a16="http://schemas.microsoft.com/office/drawing/2014/main" val="1316458712"/>
                    </a:ext>
                  </a:extLst>
                </a:gridCol>
                <a:gridCol w="806430">
                  <a:extLst>
                    <a:ext uri="{9D8B030D-6E8A-4147-A177-3AD203B41FA5}">
                      <a16:colId xmlns:a16="http://schemas.microsoft.com/office/drawing/2014/main" val="4010226960"/>
                    </a:ext>
                  </a:extLst>
                </a:gridCol>
                <a:gridCol w="1321012">
                  <a:extLst>
                    <a:ext uri="{9D8B030D-6E8A-4147-A177-3AD203B41FA5}">
                      <a16:colId xmlns:a16="http://schemas.microsoft.com/office/drawing/2014/main" val="817980154"/>
                    </a:ext>
                  </a:extLst>
                </a:gridCol>
                <a:gridCol w="1153966">
                  <a:extLst>
                    <a:ext uri="{9D8B030D-6E8A-4147-A177-3AD203B41FA5}">
                      <a16:colId xmlns:a16="http://schemas.microsoft.com/office/drawing/2014/main" val="1968562631"/>
                    </a:ext>
                  </a:extLst>
                </a:gridCol>
                <a:gridCol w="2223610">
                  <a:extLst>
                    <a:ext uri="{9D8B030D-6E8A-4147-A177-3AD203B41FA5}">
                      <a16:colId xmlns:a16="http://schemas.microsoft.com/office/drawing/2014/main" val="2226339941"/>
                    </a:ext>
                  </a:extLst>
                </a:gridCol>
              </a:tblGrid>
              <a:tr h="906529">
                <a:tc>
                  <a:txBody>
                    <a:bodyPr/>
                    <a:lstStyle/>
                    <a:p>
                      <a:pPr algn="just"/>
                      <a:r>
                        <a:rPr lang="en-US" sz="1200">
                          <a:effectLst/>
                        </a:rPr>
                        <a:t>S.NO</a:t>
                      </a:r>
                      <a:endParaRPr lang="en-IN" sz="1000">
                        <a:effectLst/>
                        <a:latin typeface="Calibri" panose="020F0502020204030204" pitchFamily="34" charset="0"/>
                        <a:ea typeface="SimSun" panose="02010600030101010101" pitchFamily="2" charset="-122"/>
                        <a:cs typeface="Times New Roman" panose="02020603050405020304" pitchFamily="18" charset="0"/>
                      </a:endParaRPr>
                    </a:p>
                  </a:txBody>
                  <a:tcPr marL="67990" marR="67990" marT="0" marB="0"/>
                </a:tc>
                <a:tc>
                  <a:txBody>
                    <a:bodyPr/>
                    <a:lstStyle/>
                    <a:p>
                      <a:pPr algn="just"/>
                      <a:r>
                        <a:rPr lang="en-US" sz="1200" dirty="0">
                          <a:effectLst/>
                        </a:rPr>
                        <a:t>TITLE OF</a:t>
                      </a:r>
                      <a:endParaRPr lang="en-IN" sz="1000" dirty="0">
                        <a:effectLst/>
                      </a:endParaRPr>
                    </a:p>
                    <a:p>
                      <a:pPr algn="just"/>
                      <a:r>
                        <a:rPr lang="en-US" sz="1200" dirty="0">
                          <a:effectLst/>
                        </a:rPr>
                        <a:t>     THE</a:t>
                      </a:r>
                      <a:endParaRPr lang="en-IN" sz="1000" dirty="0">
                        <a:effectLst/>
                      </a:endParaRPr>
                    </a:p>
                    <a:p>
                      <a:pPr algn="just"/>
                      <a:r>
                        <a:rPr lang="en-US" sz="1200" dirty="0">
                          <a:effectLst/>
                        </a:rPr>
                        <a:t>PROJECT</a:t>
                      </a:r>
                      <a:endParaRPr lang="en-IN" sz="1000" dirty="0">
                        <a:effectLst/>
                        <a:latin typeface="Calibri" panose="020F0502020204030204" pitchFamily="34" charset="0"/>
                        <a:ea typeface="SimSun" panose="02010600030101010101" pitchFamily="2" charset="-122"/>
                        <a:cs typeface="Times New Roman" panose="02020603050405020304" pitchFamily="18" charset="0"/>
                      </a:endParaRPr>
                    </a:p>
                  </a:txBody>
                  <a:tcPr marL="67990" marR="67990" marT="0" marB="0"/>
                </a:tc>
                <a:tc>
                  <a:txBody>
                    <a:bodyPr/>
                    <a:lstStyle/>
                    <a:p>
                      <a:pPr algn="just"/>
                      <a:r>
                        <a:rPr lang="en-US" sz="1200">
                          <a:effectLst/>
                        </a:rPr>
                        <a:t>AUTHOR</a:t>
                      </a:r>
                      <a:endParaRPr lang="en-IN" sz="1000">
                        <a:effectLst/>
                      </a:endParaRPr>
                    </a:p>
                    <a:p>
                      <a:pPr indent="76200" algn="just"/>
                      <a:r>
                        <a:rPr lang="en-US" sz="1200">
                          <a:effectLst/>
                        </a:rPr>
                        <a:t>NAME</a:t>
                      </a:r>
                      <a:endParaRPr lang="en-IN" sz="1000">
                        <a:effectLst/>
                        <a:latin typeface="Calibri" panose="020F0502020204030204" pitchFamily="34" charset="0"/>
                        <a:ea typeface="SimSun" panose="02010600030101010101" pitchFamily="2" charset="-122"/>
                        <a:cs typeface="Times New Roman" panose="02020603050405020304" pitchFamily="18" charset="0"/>
                      </a:endParaRPr>
                    </a:p>
                  </a:txBody>
                  <a:tcPr marL="67990" marR="67990" marT="0" marB="0"/>
                </a:tc>
                <a:tc>
                  <a:txBody>
                    <a:bodyPr/>
                    <a:lstStyle/>
                    <a:p>
                      <a:pPr algn="just"/>
                      <a:r>
                        <a:rPr lang="en-US" sz="1200">
                          <a:effectLst/>
                        </a:rPr>
                        <a:t>JOURNAL</a:t>
                      </a:r>
                      <a:endParaRPr lang="en-IN" sz="1000">
                        <a:effectLst/>
                        <a:latin typeface="Calibri" panose="020F0502020204030204" pitchFamily="34" charset="0"/>
                        <a:ea typeface="SimSun" panose="02010600030101010101" pitchFamily="2" charset="-122"/>
                        <a:cs typeface="Times New Roman" panose="02020603050405020304" pitchFamily="18" charset="0"/>
                      </a:endParaRPr>
                    </a:p>
                  </a:txBody>
                  <a:tcPr marL="67990" marR="67990" marT="0" marB="0"/>
                </a:tc>
                <a:tc>
                  <a:txBody>
                    <a:bodyPr/>
                    <a:lstStyle/>
                    <a:p>
                      <a:pPr marL="76200" indent="-76200" algn="just"/>
                      <a:r>
                        <a:rPr lang="en-US" sz="1200">
                          <a:effectLst/>
                        </a:rPr>
                        <a:t>METHOD</a:t>
                      </a:r>
                      <a:endParaRPr lang="en-IN" sz="1000">
                        <a:effectLst/>
                      </a:endParaRPr>
                    </a:p>
                    <a:p>
                      <a:pPr marL="76200" indent="-76200" algn="just"/>
                      <a:r>
                        <a:rPr lang="en-US" sz="1200">
                          <a:effectLst/>
                        </a:rPr>
                        <a:t>AND</a:t>
                      </a:r>
                      <a:endParaRPr lang="en-IN" sz="1000">
                        <a:effectLst/>
                      </a:endParaRPr>
                    </a:p>
                    <a:p>
                      <a:pPr marL="76200" indent="-76200" algn="just"/>
                      <a:r>
                        <a:rPr lang="en-US" sz="1200">
                          <a:effectLst/>
                        </a:rPr>
                        <a:t>DESCRIPTION</a:t>
                      </a:r>
                      <a:endParaRPr lang="en-IN" sz="1000">
                        <a:effectLst/>
                        <a:latin typeface="Calibri" panose="020F0502020204030204" pitchFamily="34" charset="0"/>
                        <a:ea typeface="SimSun" panose="02010600030101010101" pitchFamily="2" charset="-122"/>
                        <a:cs typeface="Times New Roman" panose="02020603050405020304" pitchFamily="18" charset="0"/>
                      </a:endParaRPr>
                    </a:p>
                  </a:txBody>
                  <a:tcPr marL="67990" marR="67990" marT="0" marB="0"/>
                </a:tc>
                <a:tc>
                  <a:txBody>
                    <a:bodyPr/>
                    <a:lstStyle/>
                    <a:p>
                      <a:pPr algn="just"/>
                      <a:r>
                        <a:rPr lang="en-US" sz="1200">
                          <a:effectLst/>
                        </a:rPr>
                        <a:t>DRAWBACKS</a:t>
                      </a:r>
                      <a:endParaRPr lang="en-IN" sz="1000">
                        <a:effectLst/>
                        <a:latin typeface="Calibri" panose="020F0502020204030204" pitchFamily="34" charset="0"/>
                        <a:ea typeface="SimSun" panose="02010600030101010101" pitchFamily="2" charset="-122"/>
                        <a:cs typeface="Times New Roman" panose="02020603050405020304" pitchFamily="18" charset="0"/>
                      </a:endParaRPr>
                    </a:p>
                  </a:txBody>
                  <a:tcPr marL="67990" marR="67990" marT="0" marB="0"/>
                </a:tc>
                <a:tc>
                  <a:txBody>
                    <a:bodyPr/>
                    <a:lstStyle/>
                    <a:p>
                      <a:pPr algn="just"/>
                      <a:r>
                        <a:rPr lang="en-US" sz="1200">
                          <a:effectLst/>
                        </a:rPr>
                        <a:t>YEAR</a:t>
                      </a:r>
                      <a:endParaRPr lang="en-IN" sz="1000">
                        <a:effectLst/>
                        <a:latin typeface="Calibri" panose="020F0502020204030204" pitchFamily="34" charset="0"/>
                        <a:ea typeface="SimSun" panose="02010600030101010101" pitchFamily="2" charset="-122"/>
                        <a:cs typeface="Times New Roman" panose="02020603050405020304" pitchFamily="18" charset="0"/>
                      </a:endParaRPr>
                    </a:p>
                  </a:txBody>
                  <a:tcPr marL="67990" marR="67990" marT="0" marB="0"/>
                </a:tc>
                <a:extLst>
                  <a:ext uri="{0D108BD9-81ED-4DB2-BD59-A6C34878D82A}">
                    <a16:rowId xmlns:a16="http://schemas.microsoft.com/office/drawing/2014/main" val="1750616438"/>
                  </a:ext>
                </a:extLst>
              </a:tr>
              <a:tr h="2175669">
                <a:tc>
                  <a:txBody>
                    <a:bodyPr/>
                    <a:lstStyle/>
                    <a:p>
                      <a:pPr algn="just"/>
                      <a:r>
                        <a:rPr lang="en-US" sz="1200">
                          <a:effectLst/>
                        </a:rPr>
                        <a:t>1.</a:t>
                      </a:r>
                      <a:endParaRPr lang="en-IN" sz="1000">
                        <a:effectLst/>
                        <a:latin typeface="Calibri" panose="020F0502020204030204" pitchFamily="34" charset="0"/>
                        <a:ea typeface="SimSun" panose="02010600030101010101" pitchFamily="2" charset="-122"/>
                        <a:cs typeface="Times New Roman" panose="02020603050405020304" pitchFamily="18" charset="0"/>
                      </a:endParaRPr>
                    </a:p>
                  </a:txBody>
                  <a:tcPr marL="67990" marR="67990" marT="0" marB="0"/>
                </a:tc>
                <a:tc>
                  <a:txBody>
                    <a:bodyPr/>
                    <a:lstStyle/>
                    <a:p>
                      <a:pPr algn="just"/>
                      <a:r>
                        <a:rPr lang="en-US" sz="1200">
                          <a:effectLst/>
                        </a:rPr>
                        <a:t>A novel stock price forecasting method using the dynamic neural network.</a:t>
                      </a:r>
                      <a:endParaRPr lang="en-IN" sz="1000">
                        <a:effectLst/>
                        <a:latin typeface="Calibri" panose="020F0502020204030204" pitchFamily="34" charset="0"/>
                        <a:ea typeface="SimSun" panose="02010600030101010101" pitchFamily="2" charset="-122"/>
                        <a:cs typeface="Times New Roman" panose="02020603050405020304" pitchFamily="18" charset="0"/>
                      </a:endParaRPr>
                    </a:p>
                  </a:txBody>
                  <a:tcPr marL="67990" marR="67990" marT="0" marB="0"/>
                </a:tc>
                <a:tc>
                  <a:txBody>
                    <a:bodyPr/>
                    <a:lstStyle/>
                    <a:p>
                      <a:pPr marL="342900" lvl="0" indent="-342900" algn="just">
                        <a:buFont typeface="+mj-lt"/>
                        <a:buAutoNum type="alphaUcPeriod" startAt="25"/>
                        <a:tabLst>
                          <a:tab pos="198120" algn="l"/>
                        </a:tabLst>
                      </a:pPr>
                      <a:r>
                        <a:rPr lang="en-US" sz="1200">
                          <a:effectLst/>
                        </a:rPr>
                        <a:t>Yu,S.Wang</a:t>
                      </a:r>
                      <a:endParaRPr lang="en-IN" sz="1000">
                        <a:effectLst/>
                      </a:endParaRPr>
                    </a:p>
                    <a:p>
                      <a:pPr algn="just"/>
                      <a:r>
                        <a:rPr lang="en-US" sz="1200">
                          <a:effectLst/>
                        </a:rPr>
                        <a:t>and L.Zhang.</a:t>
                      </a:r>
                      <a:endParaRPr lang="en-IN" sz="1000">
                        <a:effectLst/>
                        <a:latin typeface="Calibri" panose="020F0502020204030204" pitchFamily="34" charset="0"/>
                        <a:ea typeface="SimSun" panose="02010600030101010101" pitchFamily="2" charset="-122"/>
                        <a:cs typeface="Times New Roman" panose="02020603050405020304" pitchFamily="18" charset="0"/>
                      </a:endParaRPr>
                    </a:p>
                  </a:txBody>
                  <a:tcPr marL="67990" marR="67990" marT="0" marB="0"/>
                </a:tc>
                <a:tc>
                  <a:txBody>
                    <a:bodyPr/>
                    <a:lstStyle/>
                    <a:p>
                      <a:pPr algn="just"/>
                      <a:r>
                        <a:rPr lang="en-US" sz="1200">
                          <a:effectLst/>
                        </a:rPr>
                        <a:t>Robots Intelligent Systems</a:t>
                      </a:r>
                      <a:endParaRPr lang="en-IN" sz="1000">
                        <a:effectLst/>
                      </a:endParaRPr>
                    </a:p>
                    <a:p>
                      <a:pPr algn="just"/>
                      <a:r>
                        <a:rPr lang="en-US" sz="1200">
                          <a:effectLst/>
                        </a:rPr>
                        <a:t>(ICRIS).</a:t>
                      </a:r>
                      <a:endParaRPr lang="en-IN" sz="1000">
                        <a:effectLst/>
                        <a:latin typeface="Calibri" panose="020F0502020204030204" pitchFamily="34" charset="0"/>
                        <a:ea typeface="SimSun" panose="02010600030101010101" pitchFamily="2" charset="-122"/>
                        <a:cs typeface="Times New Roman" panose="02020603050405020304" pitchFamily="18" charset="0"/>
                      </a:endParaRPr>
                    </a:p>
                  </a:txBody>
                  <a:tcPr marL="67990" marR="67990" marT="0" marB="0"/>
                </a:tc>
                <a:tc>
                  <a:txBody>
                    <a:bodyPr/>
                    <a:lstStyle/>
                    <a:p>
                      <a:pPr algn="just"/>
                      <a:r>
                        <a:rPr lang="en-US" sz="1200">
                          <a:effectLst/>
                        </a:rPr>
                        <a:t>Hybrid method uses the Bayesian regression method and the EEEMD to perform regression prediction.</a:t>
                      </a:r>
                      <a:endParaRPr lang="en-IN" sz="1000">
                        <a:effectLst/>
                        <a:latin typeface="Calibri" panose="020F0502020204030204" pitchFamily="34" charset="0"/>
                        <a:ea typeface="SimSun" panose="02010600030101010101" pitchFamily="2" charset="-122"/>
                        <a:cs typeface="Times New Roman" panose="02020603050405020304" pitchFamily="18" charset="0"/>
                      </a:endParaRPr>
                    </a:p>
                  </a:txBody>
                  <a:tcPr marL="67990" marR="67990" marT="0" marB="0"/>
                </a:tc>
                <a:tc>
                  <a:txBody>
                    <a:bodyPr/>
                    <a:lstStyle/>
                    <a:p>
                      <a:pPr algn="just"/>
                      <a:r>
                        <a:rPr lang="en-US" sz="1200">
                          <a:effectLst/>
                        </a:rPr>
                        <a:t>Uncertainity and nonlinearity of the stock time series.</a:t>
                      </a:r>
                      <a:endParaRPr lang="en-IN" sz="1000">
                        <a:effectLst/>
                        <a:latin typeface="Calibri" panose="020F0502020204030204" pitchFamily="34" charset="0"/>
                        <a:ea typeface="SimSun" panose="02010600030101010101" pitchFamily="2" charset="-122"/>
                        <a:cs typeface="Times New Roman" panose="02020603050405020304" pitchFamily="18" charset="0"/>
                      </a:endParaRPr>
                    </a:p>
                  </a:txBody>
                  <a:tcPr marL="67990" marR="67990" marT="0" marB="0"/>
                </a:tc>
                <a:tc>
                  <a:txBody>
                    <a:bodyPr/>
                    <a:lstStyle/>
                    <a:p>
                      <a:pPr algn="just"/>
                      <a:r>
                        <a:rPr lang="en-US" sz="1200">
                          <a:effectLst/>
                        </a:rPr>
                        <a:t>2019</a:t>
                      </a:r>
                      <a:endParaRPr lang="en-IN" sz="1000">
                        <a:effectLst/>
                        <a:latin typeface="Calibri" panose="020F0502020204030204" pitchFamily="34" charset="0"/>
                        <a:ea typeface="SimSun" panose="02010600030101010101" pitchFamily="2" charset="-122"/>
                        <a:cs typeface="Times New Roman" panose="02020603050405020304" pitchFamily="18" charset="0"/>
                      </a:endParaRPr>
                    </a:p>
                  </a:txBody>
                  <a:tcPr marL="67990" marR="67990" marT="0" marB="0"/>
                </a:tc>
                <a:extLst>
                  <a:ext uri="{0D108BD9-81ED-4DB2-BD59-A6C34878D82A}">
                    <a16:rowId xmlns:a16="http://schemas.microsoft.com/office/drawing/2014/main" val="208255028"/>
                  </a:ext>
                </a:extLst>
              </a:tr>
              <a:tr h="1269140">
                <a:tc>
                  <a:txBody>
                    <a:bodyPr/>
                    <a:lstStyle/>
                    <a:p>
                      <a:pPr algn="just"/>
                      <a:r>
                        <a:rPr lang="en-US" sz="1200">
                          <a:effectLst/>
                        </a:rPr>
                        <a:t>2.</a:t>
                      </a:r>
                      <a:endParaRPr lang="en-IN" sz="1000">
                        <a:effectLst/>
                        <a:latin typeface="Calibri" panose="020F0502020204030204" pitchFamily="34" charset="0"/>
                        <a:ea typeface="SimSun" panose="02010600030101010101" pitchFamily="2" charset="-122"/>
                        <a:cs typeface="Times New Roman" panose="02020603050405020304" pitchFamily="18" charset="0"/>
                      </a:endParaRPr>
                    </a:p>
                  </a:txBody>
                  <a:tcPr marL="67990" marR="67990" marT="0" marB="0"/>
                </a:tc>
                <a:tc>
                  <a:txBody>
                    <a:bodyPr/>
                    <a:lstStyle/>
                    <a:p>
                      <a:pPr algn="just"/>
                      <a:r>
                        <a:rPr lang="en-US" sz="1200">
                          <a:effectLst/>
                        </a:rPr>
                        <a:t>Stock price prediction on daily stock data.</a:t>
                      </a:r>
                      <a:endParaRPr lang="en-IN" sz="1000">
                        <a:effectLst/>
                        <a:latin typeface="Calibri" panose="020F0502020204030204" pitchFamily="34" charset="0"/>
                        <a:ea typeface="SimSun" panose="02010600030101010101" pitchFamily="2" charset="-122"/>
                        <a:cs typeface="Times New Roman" panose="02020603050405020304" pitchFamily="18" charset="0"/>
                      </a:endParaRPr>
                    </a:p>
                  </a:txBody>
                  <a:tcPr marL="67990" marR="67990" marT="0" marB="0"/>
                </a:tc>
                <a:tc>
                  <a:txBody>
                    <a:bodyPr/>
                    <a:lstStyle/>
                    <a:p>
                      <a:pPr algn="just"/>
                      <a:r>
                        <a:rPr lang="en-US" sz="1200">
                          <a:effectLst/>
                        </a:rPr>
                        <a:t>Blint.J.Neural Netw.Adv.Appl.,5.</a:t>
                      </a:r>
                      <a:endParaRPr lang="en-IN" sz="1000">
                        <a:effectLst/>
                        <a:latin typeface="Calibri" panose="020F0502020204030204" pitchFamily="34" charset="0"/>
                        <a:ea typeface="SimSun" panose="02010600030101010101" pitchFamily="2" charset="-122"/>
                        <a:cs typeface="Times New Roman" panose="02020603050405020304" pitchFamily="18" charset="0"/>
                      </a:endParaRPr>
                    </a:p>
                  </a:txBody>
                  <a:tcPr marL="67990" marR="67990" marT="0" marB="0"/>
                </a:tc>
                <a:tc>
                  <a:txBody>
                    <a:bodyPr/>
                    <a:lstStyle/>
                    <a:p>
                      <a:pPr algn="just"/>
                      <a:r>
                        <a:rPr lang="en-US" sz="1200">
                          <a:effectLst/>
                        </a:rPr>
                        <a:t>The Google Scholar on stock price.</a:t>
                      </a:r>
                      <a:endParaRPr lang="en-IN" sz="1000">
                        <a:effectLst/>
                        <a:latin typeface="Calibri" panose="020F0502020204030204" pitchFamily="34" charset="0"/>
                        <a:ea typeface="SimSun" panose="02010600030101010101" pitchFamily="2" charset="-122"/>
                        <a:cs typeface="Times New Roman" panose="02020603050405020304" pitchFamily="18" charset="0"/>
                      </a:endParaRPr>
                    </a:p>
                  </a:txBody>
                  <a:tcPr marL="67990" marR="67990" marT="0" marB="0"/>
                </a:tc>
                <a:tc>
                  <a:txBody>
                    <a:bodyPr/>
                    <a:lstStyle/>
                    <a:p>
                      <a:pPr algn="just"/>
                      <a:r>
                        <a:rPr lang="en-US" sz="1200">
                          <a:effectLst/>
                        </a:rPr>
                        <a:t>Stock Price Prediction Using Regression Analysis.</a:t>
                      </a:r>
                      <a:endParaRPr lang="en-IN" sz="1000">
                        <a:effectLst/>
                        <a:latin typeface="Calibri" panose="020F0502020204030204" pitchFamily="34" charset="0"/>
                        <a:ea typeface="SimSun" panose="02010600030101010101" pitchFamily="2" charset="-122"/>
                        <a:cs typeface="Times New Roman" panose="02020603050405020304" pitchFamily="18" charset="0"/>
                      </a:endParaRPr>
                    </a:p>
                  </a:txBody>
                  <a:tcPr marL="67990" marR="67990" marT="0" marB="0"/>
                </a:tc>
                <a:tc>
                  <a:txBody>
                    <a:bodyPr/>
                    <a:lstStyle/>
                    <a:p>
                      <a:pPr algn="just"/>
                      <a:r>
                        <a:rPr lang="en-US" sz="1200">
                          <a:effectLst/>
                        </a:rPr>
                        <a:t>Historical values of dataset inefficient.</a:t>
                      </a:r>
                      <a:endParaRPr lang="en-IN" sz="1000">
                        <a:effectLst/>
                        <a:latin typeface="Calibri" panose="020F0502020204030204" pitchFamily="34" charset="0"/>
                        <a:ea typeface="SimSun" panose="02010600030101010101" pitchFamily="2" charset="-122"/>
                        <a:cs typeface="Times New Roman" panose="02020603050405020304" pitchFamily="18" charset="0"/>
                      </a:endParaRPr>
                    </a:p>
                  </a:txBody>
                  <a:tcPr marL="67990" marR="67990" marT="0" marB="0"/>
                </a:tc>
                <a:tc>
                  <a:txBody>
                    <a:bodyPr/>
                    <a:lstStyle/>
                    <a:p>
                      <a:pPr algn="just"/>
                      <a:r>
                        <a:rPr lang="en-US" sz="1200" dirty="0">
                          <a:effectLst/>
                        </a:rPr>
                        <a:t>2018</a:t>
                      </a:r>
                      <a:endParaRPr lang="en-IN" sz="1000" dirty="0">
                        <a:effectLst/>
                        <a:latin typeface="Calibri" panose="020F0502020204030204" pitchFamily="34" charset="0"/>
                        <a:ea typeface="SimSun" panose="02010600030101010101" pitchFamily="2" charset="-122"/>
                        <a:cs typeface="Times New Roman" panose="02020603050405020304" pitchFamily="18" charset="0"/>
                      </a:endParaRPr>
                    </a:p>
                  </a:txBody>
                  <a:tcPr marL="67990" marR="67990" marT="0" marB="0"/>
                </a:tc>
                <a:extLst>
                  <a:ext uri="{0D108BD9-81ED-4DB2-BD59-A6C34878D82A}">
                    <a16:rowId xmlns:a16="http://schemas.microsoft.com/office/drawing/2014/main" val="2495023927"/>
                  </a:ext>
                </a:extLst>
              </a:tr>
            </a:tbl>
          </a:graphicData>
        </a:graphic>
      </p:graphicFrame>
    </p:spTree>
    <p:extLst>
      <p:ext uri="{BB962C8B-B14F-4D97-AF65-F5344CB8AC3E}">
        <p14:creationId xmlns:p14="http://schemas.microsoft.com/office/powerpoint/2010/main" val="27351945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C1195-BF61-4C7D-8737-9BEFC1B1E3EA}"/>
              </a:ext>
            </a:extLst>
          </p:cNvPr>
          <p:cNvSpPr>
            <a:spLocks noGrp="1"/>
          </p:cNvSpPr>
          <p:nvPr>
            <p:ph type="title"/>
          </p:nvPr>
        </p:nvSpPr>
        <p:spPr>
          <a:xfrm>
            <a:off x="508000" y="761999"/>
            <a:ext cx="8229600" cy="764959"/>
          </a:xfrm>
        </p:spPr>
        <p:txBody>
          <a:bodyPr>
            <a:normAutofit/>
          </a:bodyPr>
          <a:lstStyle/>
          <a:p>
            <a:pPr algn="ctr"/>
            <a:r>
              <a:rPr lang="en-US" sz="4000" b="1" dirty="0">
                <a:latin typeface="Times New Roman" panose="02020603050405020304" pitchFamily="18" charset="0"/>
                <a:cs typeface="Times New Roman" panose="02020603050405020304" pitchFamily="18" charset="0"/>
              </a:rPr>
              <a:t>Introduction</a:t>
            </a:r>
            <a:endParaRPr lang="en-IN" sz="2100" i="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9B06598-7C23-4E02-B688-D182D7CD7AFE}"/>
              </a:ext>
            </a:extLst>
          </p:cNvPr>
          <p:cNvSpPr>
            <a:spLocks noGrp="1"/>
          </p:cNvSpPr>
          <p:nvPr>
            <p:ph idx="1"/>
          </p:nvPr>
        </p:nvSpPr>
        <p:spPr>
          <a:xfrm>
            <a:off x="508000" y="1371600"/>
            <a:ext cx="8026400" cy="4953000"/>
          </a:xfrm>
        </p:spPr>
        <p:txBody>
          <a:bodyPr>
            <a:normAutofit/>
          </a:bodyPr>
          <a:lstStyle/>
          <a:p>
            <a:pPr algn="just">
              <a:buFont typeface="Wingdings" panose="05000000000000000000" pitchFamily="2" charset="2"/>
              <a:buChar char="Ø"/>
            </a:pPr>
            <a:endParaRPr lang="en-IN" sz="3200" dirty="0">
              <a:latin typeface="Times New Roman" panose="02020603050405020304" pitchFamily="18" charset="0"/>
              <a:cs typeface="Times New Roman" panose="02020603050405020304" pitchFamily="18" charset="0"/>
            </a:endParaRPr>
          </a:p>
          <a:p>
            <a:pPr marL="0" indent="0" algn="just">
              <a:buNone/>
            </a:pPr>
            <a:endParaRPr lang="en-US" sz="3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endParaRPr lang="en-US" sz="3200" dirty="0">
              <a:latin typeface="Times New Roman" panose="02020603050405020304" pitchFamily="18" charset="0"/>
              <a:cs typeface="Times New Roman" panose="02020603050405020304" pitchFamily="18" charset="0"/>
            </a:endParaRPr>
          </a:p>
          <a:p>
            <a:pPr marL="0" indent="0">
              <a:buNone/>
            </a:pPr>
            <a:endParaRPr lang="en-IN" dirty="0"/>
          </a:p>
        </p:txBody>
      </p:sp>
      <p:pic>
        <p:nvPicPr>
          <p:cNvPr id="4"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36327" y="10610"/>
            <a:ext cx="5715000" cy="7905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C26EB4ED-EA95-4394-B790-285AE7FE10BD}"/>
              </a:ext>
            </a:extLst>
          </p:cNvPr>
          <p:cNvSpPr txBox="1"/>
          <p:nvPr/>
        </p:nvSpPr>
        <p:spPr>
          <a:xfrm>
            <a:off x="480627" y="1752600"/>
            <a:ext cx="8026400" cy="3970318"/>
          </a:xfrm>
          <a:prstGeom prst="rect">
            <a:avLst/>
          </a:prstGeom>
          <a:noFill/>
        </p:spPr>
        <p:txBody>
          <a:bodyPr wrap="square">
            <a:spAutoFit/>
          </a:bodyPr>
          <a:lstStyle/>
          <a:p>
            <a:pPr marL="285750" lvl="0" indent="-285750">
              <a:buClr>
                <a:srgbClr val="273D40"/>
              </a:buClr>
              <a:buSzPts val="60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Stock price prediction</a:t>
            </a:r>
            <a:r>
              <a:rPr lang="en-US" dirty="0">
                <a:latin typeface="Times New Roman" panose="02020603050405020304" pitchFamily="18" charset="0"/>
                <a:cs typeface="Times New Roman" panose="02020603050405020304" pitchFamily="18" charset="0"/>
              </a:rPr>
              <a:t> is a popular yet challenging task and deep learning provides the means to conduct the mining for the different patterns that trigger its dynamic movement. This project</a:t>
            </a:r>
          </a:p>
          <a:p>
            <a:pPr marL="285750" lvl="0" indent="-285750">
              <a:buClr>
                <a:srgbClr val="273D40"/>
              </a:buClr>
              <a:buSzPts val="600"/>
              <a:buFont typeface="Wingdings" panose="05000000000000000000" pitchFamily="2" charset="2"/>
              <a:buChar char="Ø"/>
            </a:pPr>
            <a:endParaRPr lang="en-US" dirty="0">
              <a:solidFill>
                <a:schemeClr val="dk1"/>
              </a:solidFill>
              <a:latin typeface="Times New Roman" panose="02020603050405020304" pitchFamily="18" charset="0"/>
              <a:cs typeface="Times New Roman" panose="02020603050405020304" pitchFamily="18" charset="0"/>
            </a:endParaRPr>
          </a:p>
          <a:p>
            <a:pPr marL="311150" lvl="0" indent="-285750" algn="l" rtl="0">
              <a:spcBef>
                <a:spcPts val="0"/>
              </a:spcBef>
              <a:spcAft>
                <a:spcPts val="0"/>
              </a:spcAft>
              <a:buClr>
                <a:schemeClr val="dk1"/>
              </a:buClr>
              <a:buSzPts val="1400"/>
              <a:buFont typeface="Wingdings" panose="05000000000000000000" pitchFamily="2" charset="2"/>
              <a:buChar char="Ø"/>
            </a:pPr>
            <a:r>
              <a:rPr lang="en-US" dirty="0">
                <a:solidFill>
                  <a:schemeClr val="dk1"/>
                </a:solidFill>
                <a:latin typeface="Times New Roman" panose="02020603050405020304" pitchFamily="18" charset="0"/>
                <a:cs typeface="Times New Roman" panose="02020603050405020304" pitchFamily="18" charset="0"/>
              </a:rPr>
              <a:t>Can predict the best stock to buy or sell</a:t>
            </a:r>
          </a:p>
          <a:p>
            <a:pPr marL="311150" lvl="0" indent="-285750">
              <a:buClr>
                <a:schemeClr val="dk1"/>
              </a:buClr>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marL="311150" lvl="0" indent="-285750">
              <a:buClr>
                <a:schemeClr val="dk1"/>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Provide an efficient solution for easy investment in the </a:t>
            </a:r>
            <a:r>
              <a:rPr lang="en-US" dirty="0" err="1">
                <a:latin typeface="Times New Roman" panose="02020603050405020304" pitchFamily="18" charset="0"/>
                <a:cs typeface="Times New Roman" panose="02020603050405020304" pitchFamily="18" charset="0"/>
              </a:rPr>
              <a:t>stock</a:t>
            </a:r>
            <a:r>
              <a:rPr lang="en-US" dirty="0" err="1">
                <a:solidFill>
                  <a:schemeClr val="dk1"/>
                </a:solidFill>
                <a:latin typeface="Times New Roman" panose="02020603050405020304" pitchFamily="18" charset="0"/>
                <a:cs typeface="Times New Roman" panose="02020603050405020304" pitchFamily="18" charset="0"/>
              </a:rPr>
              <a:t>And</a:t>
            </a:r>
            <a:r>
              <a:rPr lang="en-US" dirty="0">
                <a:solidFill>
                  <a:schemeClr val="dk1"/>
                </a:solidFill>
                <a:latin typeface="Times New Roman" panose="02020603050405020304" pitchFamily="18" charset="0"/>
                <a:cs typeface="Times New Roman" panose="02020603050405020304" pitchFamily="18" charset="0"/>
              </a:rPr>
              <a:t> the most important thing: the audience will not miss any point of your presentation</a:t>
            </a:r>
          </a:p>
          <a:p>
            <a:pPr marL="311150" lvl="0" indent="-285750">
              <a:buClr>
                <a:schemeClr val="dk1"/>
              </a:buClr>
              <a:buFont typeface="Wingdings" panose="05000000000000000000" pitchFamily="2" charset="2"/>
              <a:buChar char="Ø"/>
            </a:pPr>
            <a:endParaRPr lang="en-US" dirty="0">
              <a:solidFill>
                <a:schemeClr val="dk1"/>
              </a:solidFill>
              <a:latin typeface="Times New Roman" panose="02020603050405020304" pitchFamily="18" charset="0"/>
              <a:cs typeface="Times New Roman" panose="02020603050405020304" pitchFamily="18" charset="0"/>
            </a:endParaRPr>
          </a:p>
          <a:p>
            <a:pPr marL="311150" indent="-285750">
              <a:buClr>
                <a:schemeClr val="dk1"/>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Business and finance sector is today the leader of the world's economy, stock market trading is a major practice in the finance sector. We propose a Machine Learning Algorithm which will be trained from different datasets of some companies available from the past to make near effective predictions.</a:t>
            </a:r>
          </a:p>
          <a:p>
            <a:pPr marL="311150" lvl="0" indent="-285750">
              <a:buClr>
                <a:schemeClr val="dk1"/>
              </a:buClr>
              <a:buFont typeface="Wingdings" panose="05000000000000000000" pitchFamily="2" charset="2"/>
              <a:buChar char="Ø"/>
            </a:pPr>
            <a:endParaRPr lang="en-US" dirty="0">
              <a:solidFill>
                <a:schemeClr val="dk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749919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36DEB-8ECC-47D6-95A1-50CF99E142FD}"/>
              </a:ext>
            </a:extLst>
          </p:cNvPr>
          <p:cNvSpPr>
            <a:spLocks noGrp="1"/>
          </p:cNvSpPr>
          <p:nvPr>
            <p:ph type="ctrTitle"/>
          </p:nvPr>
        </p:nvSpPr>
        <p:spPr>
          <a:xfrm>
            <a:off x="685800" y="990600"/>
            <a:ext cx="7772400" cy="381000"/>
          </a:xfrm>
        </p:spPr>
        <p:txBody>
          <a:bodyPr>
            <a:normAutofit fontScale="90000"/>
          </a:bodyPr>
          <a:lstStyle/>
          <a:p>
            <a:pPr algn="ctr"/>
            <a:r>
              <a:rPr lang="en-IN" sz="4000" dirty="0">
                <a:latin typeface="Times New Roman" panose="02020603050405020304" pitchFamily="18" charset="0"/>
                <a:cs typeface="Times New Roman" panose="02020603050405020304" pitchFamily="18" charset="0"/>
              </a:rPr>
              <a:t>PROBLEM DEFINITION</a:t>
            </a:r>
          </a:p>
        </p:txBody>
      </p:sp>
      <p:sp>
        <p:nvSpPr>
          <p:cNvPr id="3" name="Subtitle 2">
            <a:extLst>
              <a:ext uri="{FF2B5EF4-FFF2-40B4-BE49-F238E27FC236}">
                <a16:creationId xmlns:a16="http://schemas.microsoft.com/office/drawing/2014/main" id="{C8CB2EC9-EAB1-4795-9CDA-28D5E4E3388D}"/>
              </a:ext>
            </a:extLst>
          </p:cNvPr>
          <p:cNvSpPr>
            <a:spLocks noGrp="1"/>
          </p:cNvSpPr>
          <p:nvPr>
            <p:ph type="subTitle" idx="1"/>
          </p:nvPr>
        </p:nvSpPr>
        <p:spPr>
          <a:xfrm>
            <a:off x="533400" y="1524000"/>
            <a:ext cx="8077200" cy="4953000"/>
          </a:xfrm>
        </p:spPr>
        <p:txBody>
          <a:bodyPr/>
          <a:lstStyle/>
          <a:p>
            <a:pPr marL="457200" indent="-457200" algn="just">
              <a:lnSpc>
                <a:spcPct val="150000"/>
              </a:lnSpc>
              <a:buFont typeface="Wingdings" panose="05000000000000000000" pitchFamily="2" charset="2"/>
              <a:buChar char="Ø"/>
            </a:pPr>
            <a:r>
              <a:rPr lang="en-IN" sz="2400" cap="none" dirty="0">
                <a:solidFill>
                  <a:schemeClr val="tx1"/>
                </a:solidFill>
                <a:latin typeface="Times New Roman" panose="02020603050405020304" pitchFamily="18" charset="0"/>
                <a:cs typeface="Times New Roman" panose="02020603050405020304" pitchFamily="18" charset="0"/>
              </a:rPr>
              <a:t>To classify the </a:t>
            </a:r>
            <a:r>
              <a:rPr lang="en-IN" sz="2400" dirty="0">
                <a:solidFill>
                  <a:srgbClr val="000000"/>
                </a:solidFill>
                <a:effectLst/>
                <a:latin typeface="Times New Roman" panose="02020603050405020304" pitchFamily="18" charset="0"/>
                <a:ea typeface="NSimSun" panose="02010609030101010101" pitchFamily="49" charset="-122"/>
                <a:cs typeface="Times New Roman" panose="02020603050405020304" pitchFamily="18" charset="0"/>
              </a:rPr>
              <a:t>Machine Learning Algorithm which will be trained from different datasets of some companies available from the past to make near effective predictions. Stock market prediction is a technique to determine the upcoming worth of a corporation’s stock or other financial instrument traded on an exchange. </a:t>
            </a:r>
            <a:endParaRPr lang="en-IN" sz="2400" cap="none" dirty="0">
              <a:solidFill>
                <a:schemeClr val="tx1"/>
              </a:solidFill>
              <a:latin typeface="Times New Roman" panose="02020603050405020304" pitchFamily="18" charset="0"/>
              <a:cs typeface="Times New Roman" panose="02020603050405020304" pitchFamily="18" charset="0"/>
            </a:endParaRPr>
          </a:p>
          <a:p>
            <a:pPr marL="457200" indent="-457200" algn="l">
              <a:lnSpc>
                <a:spcPct val="150000"/>
              </a:lnSpc>
              <a:buFont typeface="Wingdings" panose="05000000000000000000" pitchFamily="2" charset="2"/>
              <a:buChar char="Ø"/>
            </a:pPr>
            <a:endParaRPr lang="en-IN" sz="2400" cap="none" dirty="0">
              <a:solidFill>
                <a:schemeClr val="tx1"/>
              </a:solidFill>
              <a:latin typeface="Times New Roman" panose="02020603050405020304" pitchFamily="18" charset="0"/>
              <a:cs typeface="Times New Roman" panose="02020603050405020304" pitchFamily="18" charset="0"/>
            </a:endParaRPr>
          </a:p>
          <a:p>
            <a:pPr algn="l"/>
            <a:endParaRPr lang="en-IN" dirty="0">
              <a:latin typeface="Times New Roman" panose="02020603050405020304" pitchFamily="18" charset="0"/>
              <a:cs typeface="Times New Roman" panose="02020603050405020304" pitchFamily="18" charset="0"/>
            </a:endParaRPr>
          </a:p>
        </p:txBody>
      </p:sp>
      <p:pic>
        <p:nvPicPr>
          <p:cNvPr id="4"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00200" y="38100"/>
            <a:ext cx="5715000" cy="6858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794084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9CD1D-03E4-4DAF-8861-E903A02864EE}"/>
              </a:ext>
            </a:extLst>
          </p:cNvPr>
          <p:cNvSpPr>
            <a:spLocks noGrp="1"/>
          </p:cNvSpPr>
          <p:nvPr>
            <p:ph type="title"/>
          </p:nvPr>
        </p:nvSpPr>
        <p:spPr>
          <a:xfrm>
            <a:off x="457200" y="609600"/>
            <a:ext cx="8229600" cy="838200"/>
          </a:xfrm>
        </p:spPr>
        <p:txBody>
          <a:bodyPr>
            <a:normAutofit/>
          </a:bodyPr>
          <a:lstStyle/>
          <a:p>
            <a:pPr algn="ctr"/>
            <a:r>
              <a:rPr lang="en-IN" sz="3600" dirty="0">
                <a:latin typeface="Times New Roman" panose="02020603050405020304" pitchFamily="18" charset="0"/>
                <a:cs typeface="Times New Roman" panose="02020603050405020304" pitchFamily="18" charset="0"/>
              </a:rPr>
              <a:t>PROPOSED SYSTEM</a:t>
            </a:r>
          </a:p>
        </p:txBody>
      </p:sp>
      <p:sp>
        <p:nvSpPr>
          <p:cNvPr id="3" name="Content Placeholder 2">
            <a:extLst>
              <a:ext uri="{FF2B5EF4-FFF2-40B4-BE49-F238E27FC236}">
                <a16:creationId xmlns:a16="http://schemas.microsoft.com/office/drawing/2014/main" id="{064D00F5-E7FD-46FD-9BCC-75961E0B5680}"/>
              </a:ext>
            </a:extLst>
          </p:cNvPr>
          <p:cNvSpPr>
            <a:spLocks noGrp="1"/>
          </p:cNvSpPr>
          <p:nvPr>
            <p:ph idx="1"/>
          </p:nvPr>
        </p:nvSpPr>
        <p:spPr>
          <a:xfrm>
            <a:off x="457200" y="1295400"/>
            <a:ext cx="8229600" cy="5257800"/>
          </a:xfrm>
        </p:spPr>
        <p:txBody>
          <a:bodyPr>
            <a:normAutofit/>
          </a:bodyPr>
          <a:lstStyle/>
          <a:p>
            <a:pPr algn="just">
              <a:buFont typeface="Wingdings" panose="05000000000000000000" pitchFamily="2" charset="2"/>
              <a:buChar char="Ø"/>
            </a:pPr>
            <a:endParaRPr lang="en-IN"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endParaRPr lang="en-IN"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Deals with </a:t>
            </a:r>
            <a:r>
              <a:rPr lang="en-US" sz="2400" dirty="0">
                <a:latin typeface="Times New Roman" panose="02020603050405020304" pitchFamily="18" charset="0"/>
                <a:cs typeface="Times New Roman" panose="02020603050405020304" pitchFamily="18" charset="0"/>
              </a:rPr>
              <a:t> classification of  brain </a:t>
            </a:r>
            <a:r>
              <a:rPr lang="en-US" sz="2400" dirty="0" err="1">
                <a:latin typeface="Times New Roman" panose="02020603050405020304" pitchFamily="18" charset="0"/>
                <a:cs typeface="Times New Roman" panose="02020603050405020304" pitchFamily="18" charset="0"/>
              </a:rPr>
              <a:t>tumour</a:t>
            </a:r>
            <a:r>
              <a:rPr lang="en-US" sz="2400" dirty="0">
                <a:latin typeface="Times New Roman" panose="02020603050405020304" pitchFamily="18" charset="0"/>
                <a:cs typeface="Times New Roman" panose="02020603050405020304" pitchFamily="18" charset="0"/>
              </a:rPr>
              <a:t> accurately from the source, big data based on Hadoop framework with SVM classifier.</a:t>
            </a:r>
          </a:p>
          <a:p>
            <a:pPr algn="just">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The proposed methodology consists of the following modules:</a:t>
            </a:r>
          </a:p>
          <a:p>
            <a:pPr marL="0" indent="0" algn="just">
              <a:buNone/>
            </a:pPr>
            <a:endParaRPr lang="en-IN" sz="2400" dirty="0">
              <a:latin typeface="Times New Roman" panose="02020603050405020304" pitchFamily="18" charset="0"/>
              <a:cs typeface="Times New Roman" panose="02020603050405020304" pitchFamily="18" charset="0"/>
            </a:endParaRPr>
          </a:p>
          <a:p>
            <a:pPr lvl="4" algn="just">
              <a:buFont typeface="Wingdings" panose="05000000000000000000" pitchFamily="2" charset="2"/>
              <a:buChar char="ü"/>
            </a:pPr>
            <a:r>
              <a:rPr lang="en-IN" sz="2400" dirty="0">
                <a:latin typeface="Times New Roman" panose="02020603050405020304" pitchFamily="18" charset="0"/>
                <a:cs typeface="Times New Roman" panose="02020603050405020304" pitchFamily="18" charset="0"/>
              </a:rPr>
              <a:t>Elimination of Secondary attributes</a:t>
            </a:r>
          </a:p>
          <a:p>
            <a:pPr lvl="4" algn="just">
              <a:buFont typeface="Wingdings" panose="05000000000000000000" pitchFamily="2" charset="2"/>
              <a:buChar char="ü"/>
            </a:pPr>
            <a:r>
              <a:rPr lang="en-IN" sz="2400" dirty="0">
                <a:latin typeface="Times New Roman" panose="02020603050405020304" pitchFamily="18" charset="0"/>
                <a:cs typeface="Times New Roman" panose="02020603050405020304" pitchFamily="18" charset="0"/>
              </a:rPr>
              <a:t>Clustering and Classification</a:t>
            </a:r>
          </a:p>
          <a:p>
            <a:pPr marL="0" indent="0" algn="just">
              <a:buNone/>
            </a:pPr>
            <a:endParaRPr lang="en-IN" sz="2400" dirty="0">
              <a:latin typeface="Times New Roman" panose="02020603050405020304" pitchFamily="18" charset="0"/>
              <a:cs typeface="Times New Roman" panose="02020603050405020304" pitchFamily="18" charset="0"/>
            </a:endParaRPr>
          </a:p>
        </p:txBody>
      </p:sp>
      <p:pic>
        <p:nvPicPr>
          <p:cNvPr id="4"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47800" y="-66675"/>
            <a:ext cx="5715000" cy="8572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34567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6A47A-A1AC-4997-A62B-079001ED19D8}"/>
              </a:ext>
            </a:extLst>
          </p:cNvPr>
          <p:cNvSpPr>
            <a:spLocks noGrp="1"/>
          </p:cNvSpPr>
          <p:nvPr>
            <p:ph type="title"/>
          </p:nvPr>
        </p:nvSpPr>
        <p:spPr>
          <a:xfrm>
            <a:off x="685346" y="597438"/>
            <a:ext cx="7765322" cy="838200"/>
          </a:xfrm>
        </p:spPr>
        <p:txBody>
          <a:bodyPr>
            <a:normAutofit/>
          </a:bodyPr>
          <a:lstStyle/>
          <a:p>
            <a:pPr algn="ctr"/>
            <a:r>
              <a:rPr lang="en-US" b="1" dirty="0">
                <a:latin typeface="Times New Roman" panose="02020603050405020304" pitchFamily="18" charset="0"/>
                <a:cs typeface="Times New Roman" panose="02020603050405020304" pitchFamily="18" charset="0"/>
              </a:rPr>
              <a:t>ARCHITECTURE DIAGRAM</a:t>
            </a:r>
          </a:p>
        </p:txBody>
      </p:sp>
      <p:sp>
        <p:nvSpPr>
          <p:cNvPr id="3" name="Text Placeholder 2">
            <a:extLst>
              <a:ext uri="{FF2B5EF4-FFF2-40B4-BE49-F238E27FC236}">
                <a16:creationId xmlns:a16="http://schemas.microsoft.com/office/drawing/2014/main" id="{71BCD9ED-4949-4453-AB9A-DAEDD58D0639}"/>
              </a:ext>
            </a:extLst>
          </p:cNvPr>
          <p:cNvSpPr>
            <a:spLocks noGrp="1"/>
          </p:cNvSpPr>
          <p:nvPr>
            <p:ph type="body" sz="half" idx="2"/>
          </p:nvPr>
        </p:nvSpPr>
        <p:spPr>
          <a:xfrm>
            <a:off x="381000" y="1247774"/>
            <a:ext cx="8458200" cy="5153025"/>
          </a:xfrm>
        </p:spPr>
        <p:txBody>
          <a:bodyPr/>
          <a:lstStyle/>
          <a:p>
            <a:endParaRPr lang="en-US" dirty="0"/>
          </a:p>
        </p:txBody>
      </p:sp>
      <p:pic>
        <p:nvPicPr>
          <p:cNvPr id="6"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91407" y="-5274"/>
            <a:ext cx="6553200" cy="7905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7" name="Picture 6">
            <a:extLst>
              <a:ext uri="{FF2B5EF4-FFF2-40B4-BE49-F238E27FC236}">
                <a16:creationId xmlns:a16="http://schemas.microsoft.com/office/drawing/2014/main" id="{079B1B29-5577-4541-A525-6E4E85E57764}"/>
              </a:ext>
            </a:extLst>
          </p:cNvPr>
          <p:cNvPicPr>
            <a:picLocks noChangeAspect="1"/>
          </p:cNvPicPr>
          <p:nvPr/>
        </p:nvPicPr>
        <p:blipFill>
          <a:blip r:embed="rId3"/>
          <a:stretch>
            <a:fillRect/>
          </a:stretch>
        </p:blipFill>
        <p:spPr>
          <a:xfrm>
            <a:off x="685346" y="1514473"/>
            <a:ext cx="7943181" cy="4619626"/>
          </a:xfrm>
          <a:prstGeom prst="rect">
            <a:avLst/>
          </a:prstGeom>
        </p:spPr>
      </p:pic>
    </p:spTree>
    <p:extLst>
      <p:ext uri="{BB962C8B-B14F-4D97-AF65-F5344CB8AC3E}">
        <p14:creationId xmlns:p14="http://schemas.microsoft.com/office/powerpoint/2010/main" val="19035092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58156-3758-41D2-B7E3-D6E10B5F6D3E}"/>
              </a:ext>
            </a:extLst>
          </p:cNvPr>
          <p:cNvSpPr>
            <a:spLocks noGrp="1"/>
          </p:cNvSpPr>
          <p:nvPr>
            <p:ph type="title"/>
          </p:nvPr>
        </p:nvSpPr>
        <p:spPr>
          <a:xfrm>
            <a:off x="761773" y="838200"/>
            <a:ext cx="7765322" cy="609600"/>
          </a:xfrm>
        </p:spPr>
        <p:txBody>
          <a:bodyPr>
            <a:normAutofit fontScale="90000"/>
          </a:bodyPr>
          <a:lstStyle/>
          <a:p>
            <a:pPr algn="ctr"/>
            <a:br>
              <a:rPr lang="en-US" b="1" dirty="0">
                <a:latin typeface="Times New Roman" panose="02020603050405020304" pitchFamily="18" charset="0"/>
                <a:cs typeface="Times New Roman" panose="02020603050405020304" pitchFamily="18" charset="0"/>
              </a:rPr>
            </a:br>
            <a:r>
              <a:rPr lang="en-US" b="1" dirty="0">
                <a:latin typeface="Times New Roman" panose="02020603050405020304" pitchFamily="18" charset="0"/>
                <a:cs typeface="Times New Roman" panose="02020603050405020304" pitchFamily="18" charset="0"/>
              </a:rPr>
              <a:t>LIST OF MODULES</a:t>
            </a:r>
          </a:p>
        </p:txBody>
      </p:sp>
      <p:sp>
        <p:nvSpPr>
          <p:cNvPr id="3" name="Text Placeholder 2">
            <a:extLst>
              <a:ext uri="{FF2B5EF4-FFF2-40B4-BE49-F238E27FC236}">
                <a16:creationId xmlns:a16="http://schemas.microsoft.com/office/drawing/2014/main" id="{838C9FB8-8800-417A-A9E8-433B438CB704}"/>
              </a:ext>
            </a:extLst>
          </p:cNvPr>
          <p:cNvSpPr>
            <a:spLocks noGrp="1"/>
          </p:cNvSpPr>
          <p:nvPr>
            <p:ph type="body" sz="half" idx="2"/>
          </p:nvPr>
        </p:nvSpPr>
        <p:spPr>
          <a:xfrm>
            <a:off x="765766" y="1924050"/>
            <a:ext cx="7612468" cy="3181350"/>
          </a:xfrm>
        </p:spPr>
        <p:txBody>
          <a:bodyPr>
            <a:normAutofit/>
          </a:bodyPr>
          <a:lstStyle/>
          <a:p>
            <a:pPr marL="457200" indent="-4572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Django</a:t>
            </a:r>
          </a:p>
          <a:p>
            <a:pPr marL="457200" indent="-4572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Machine Learning </a:t>
            </a:r>
          </a:p>
          <a:p>
            <a:pPr marL="457200" indent="-457200" algn="just">
              <a:buFont typeface="Wingdings" panose="05000000000000000000" pitchFamily="2" charset="2"/>
              <a:buChar char="Ø"/>
            </a:pPr>
            <a:r>
              <a:rPr lang="en-US" sz="2400" dirty="0" err="1">
                <a:latin typeface="Times New Roman" panose="02020603050405020304" pitchFamily="18" charset="0"/>
                <a:cs typeface="Times New Roman" panose="02020603050405020304" pitchFamily="18" charset="0"/>
              </a:rPr>
              <a:t>Keras</a:t>
            </a:r>
            <a:r>
              <a:rPr lang="en-US" sz="2400" dirty="0">
                <a:latin typeface="Times New Roman" panose="02020603050405020304" pitchFamily="18" charset="0"/>
                <a:cs typeface="Times New Roman" panose="02020603050405020304" pitchFamily="18" charset="0"/>
              </a:rPr>
              <a:t> API</a:t>
            </a:r>
          </a:p>
          <a:p>
            <a:pPr marL="457200" indent="-4572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Web Interface Design</a:t>
            </a:r>
          </a:p>
        </p:txBody>
      </p:sp>
      <p:pic>
        <p:nvPicPr>
          <p:cNvPr id="4" name="Picture 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0" y="361950"/>
            <a:ext cx="5715000" cy="6286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700421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Template>
  <TotalTime>4598</TotalTime>
  <Words>1161</Words>
  <Application>Microsoft Office PowerPoint</Application>
  <PresentationFormat>On-screen Show (4:3)</PresentationFormat>
  <Paragraphs>152</Paragraphs>
  <Slides>20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Calibri</vt:lpstr>
      <vt:lpstr>Calibri Light</vt:lpstr>
      <vt:lpstr>Poppins</vt:lpstr>
      <vt:lpstr>Times New Roman</vt:lpstr>
      <vt:lpstr>Times New Roman;Times New Roman</vt:lpstr>
      <vt:lpstr>Wingdings</vt:lpstr>
      <vt:lpstr>Office Theme</vt:lpstr>
      <vt:lpstr>SAFETRADE A STOCK RECOMMENDER </vt:lpstr>
      <vt:lpstr>PowerPoint Presentation</vt:lpstr>
      <vt:lpstr> CONTENTS OF THE PROJECT</vt:lpstr>
      <vt:lpstr>LITERATURE SURVEY</vt:lpstr>
      <vt:lpstr>Introduction</vt:lpstr>
      <vt:lpstr>PROBLEM DEFINITION</vt:lpstr>
      <vt:lpstr>PROPOSED SYSTEM</vt:lpstr>
      <vt:lpstr>ARCHITECTURE DIAGRAM</vt:lpstr>
      <vt:lpstr> LIST OF MODULES</vt:lpstr>
      <vt:lpstr> Dataset</vt:lpstr>
      <vt:lpstr>  </vt:lpstr>
      <vt:lpstr>It is special kind of recurrent neural network that is capable of learning long term.Long Short Term Memory is a kind of recurrent neural network. In RNN output from the last step is fed as input in the current step. LSTM was designed by Hochreiter &amp; Schmidhuber. It tackled the problem of long-term dependencies of RNN in which the RNN cannot predict the word stored in the long-term memory but can give more accurate predictions from the recent information. As the gap length increases RNN does not give an efficient performance. LSTM can by default retain the information for a long period of time. It is used for processing, predicting, and classifying on the basis data.  </vt:lpstr>
      <vt:lpstr>   Django</vt:lpstr>
      <vt:lpstr>Module Implementation</vt:lpstr>
      <vt:lpstr>Module Implementation</vt:lpstr>
      <vt:lpstr>Module Implementation</vt:lpstr>
      <vt:lpstr>Module Implementation</vt:lpstr>
      <vt:lpstr>    </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SONY</dc:creator>
  <cp:lastModifiedBy>ganesh reddy</cp:lastModifiedBy>
  <cp:revision>432</cp:revision>
  <dcterms:created xsi:type="dcterms:W3CDTF">2006-08-16T00:00:00Z</dcterms:created>
  <dcterms:modified xsi:type="dcterms:W3CDTF">2022-03-14T13:22:30Z</dcterms:modified>
</cp:coreProperties>
</file>